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71" r:id="rId15"/>
    <p:sldId id="273" r:id="rId16"/>
    <p:sldId id="274" r:id="rId17"/>
    <p:sldId id="277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F9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2" autoAdjust="0"/>
    <p:restoredTop sz="94660"/>
  </p:normalViewPr>
  <p:slideViewPr>
    <p:cSldViewPr snapToGrid="0">
      <p:cViewPr varScale="1">
        <p:scale>
          <a:sx n="93" d="100"/>
          <a:sy n="93" d="100"/>
        </p:scale>
        <p:origin x="363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요일 별 주문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요일 별 주문 횟수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90</c:v>
                </c:pt>
                <c:pt idx="1">
                  <c:v>100</c:v>
                </c:pt>
                <c:pt idx="2">
                  <c:v>85</c:v>
                </c:pt>
                <c:pt idx="3">
                  <c:v>80</c:v>
                </c:pt>
                <c:pt idx="4">
                  <c:v>75</c:v>
                </c:pt>
                <c:pt idx="5">
                  <c:v>78</c:v>
                </c:pt>
                <c:pt idx="6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27-46B3-AAC0-58260A9A3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7277648"/>
        <c:axId val="1417276208"/>
      </c:barChart>
      <c:catAx>
        <c:axId val="141727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7276208"/>
        <c:crosses val="autoZero"/>
        <c:auto val="1"/>
        <c:lblAlgn val="ctr"/>
        <c:lblOffset val="100"/>
        <c:noMultiLvlLbl val="0"/>
      </c:catAx>
      <c:valAx>
        <c:axId val="141727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727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38341-7C06-0B52-53E5-7DDC0F5DF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C3E8F9-A8C0-088E-76E3-A8501E959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5BEF5-6DF2-0663-35B6-502B5E78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6BF1-9238-586C-AAD9-A0912904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9D355-7743-BA5D-E0B1-77D2A9AA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5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CF9DD-79C2-9EC6-AD03-A46E3224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4E8E4-C607-3E9E-7F0F-4CBAB0D04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3A584-3A47-7E97-3010-97B07616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2367A-B895-F50E-DD97-73600225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E5161-E2EE-C28F-716E-0D0A705B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7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42BB2-8A48-2E55-4240-702957D8C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FFAA41-1D46-72E9-94C5-BD4508901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C506-6E16-4D89-67B5-2C9EA20E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9D874-AADE-2564-4A83-94F335BE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16A3-6ADC-EC9D-C1AC-8F77D26B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6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743C-B3CB-4A29-79BC-68187580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D659C-5C02-9D21-BE79-5B2A1DD1D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EF7CF-55A1-7854-672B-1696CD0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606C1-4052-0F2F-7A30-48A288BB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18E0C-DFF0-3FE0-2A9F-3BA35DA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B693D-0ADE-0BA0-83E2-13DE0B34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0855C-72D3-3CCC-16BE-F88FCD3A3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CA194-4349-D5A2-3C96-6AF66D2C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00241-CFCC-F33C-251E-85C1C224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5E25F-930D-6BAE-BB70-6A6A701B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2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1F9B-86E9-0AF9-8F05-8BCD0E7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F4F68-C95A-5CF0-B15E-17E50F698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5C81A-7479-5D9D-DCE3-0E56EE4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45122-4A88-7549-D47F-9B6F28AE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5352D-20F8-B9C2-69B9-66E27708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9E20E-BD9A-4128-A9B5-DE87533E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4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B5831-793D-6E23-D1FB-087C26D5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CFF45C-EB0E-B773-6DB7-B045F2585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78F2-2DFF-C258-6172-3CEC66C9C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C3426B-DD99-E0A8-8FBE-EBBDA59A2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71BB4C-E4A7-9E83-65F2-32767F751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8EFE66-104B-12A3-5925-56D73140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357D6C-A1D9-316E-210E-6CDEC8D6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D7A982-8AF4-F36B-C7E9-210C5707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6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8B25-3BD3-5D35-5D30-254EF3C6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522617-B6E5-8EC4-FF55-1264951B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0E93FE-0161-84C3-28CB-5DC390DA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EAB10-3351-C78E-B7B2-AD6D15BC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D1C3F8-7D8E-A952-DFBF-83AC4F8F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16377A-BA65-647B-4C37-5CE65E44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EAC7D-5B0E-2700-76C5-224CA11F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6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1E63A-A40F-AC5D-B247-C1615FDE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97259-81DC-0750-4CF5-C5628D3A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B8ADA-3D42-D0FF-EB1E-04970251F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A2956-75F5-B40B-3311-D315D287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DE8CE-825E-CFA7-FF8D-4D317162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544F28-5157-4DA1-71CF-F197115C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62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3626A-CF91-AFED-EAF0-9B440F3B2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FC21DA-0EB5-83A8-2C3C-999B89903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3D6040-D254-80B4-C4EA-FFCE67376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8EA84-138F-B3E7-FB55-95718C7F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4D20B-19FB-6B6B-1D25-BE265B4A1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3FB0CF-5DD9-2B43-2E88-F4861CB3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FA9B6-83F3-4B0A-03BF-484F2747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72751-4221-AE15-1F0E-75938AC20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AB732-0679-74F0-EF96-2F35B2F30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678C24-572F-4ED0-ABA1-4526D4CAEB88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FF33F-7EAB-F24E-A252-58748762F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EC41B-4747-2654-7594-FF62522F7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30473-819B-4779-99C1-890E0E310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8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9.wdp"/><Relationship Id="rId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microsoft.com/office/2007/relationships/hdphoto" Target="../media/hdphoto7.wdp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microsoft.com/office/2007/relationships/hdphoto" Target="../media/hdphoto9.wdp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0.wdp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5FD5AA-04B1-88B2-8D87-D71AC1617EE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9F2CD-B4C4-6822-DCD2-79677DE748B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5F7D3-BC8F-9764-7F59-CE48FBD108D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4AE3D-13A2-6F14-C7D1-2DDAF535D95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A33C4-F288-6B27-21CC-9D5084161DB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EA2DA-8175-AE11-55C0-47D1D636D3D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글로벌 - 무료 편물개 아이콘">
            <a:extLst>
              <a:ext uri="{FF2B5EF4-FFF2-40B4-BE49-F238E27FC236}">
                <a16:creationId xmlns:a16="http://schemas.microsoft.com/office/drawing/2014/main" id="{B8C52310-03A2-E171-83A8-CEA96888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B3A2C0-4F95-799F-5464-4B725B9C3C74}"/>
              </a:ext>
            </a:extLst>
          </p:cNvPr>
          <p:cNvSpPr txBox="1"/>
          <p:nvPr/>
        </p:nvSpPr>
        <p:spPr>
          <a:xfrm>
            <a:off x="2495174" y="2528439"/>
            <a:ext cx="1048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7F3AF-9F6A-16FE-8DD9-16E6FB8BAB5D}"/>
              </a:ext>
            </a:extLst>
          </p:cNvPr>
          <p:cNvSpPr txBox="1"/>
          <p:nvPr/>
        </p:nvSpPr>
        <p:spPr>
          <a:xfrm>
            <a:off x="5542002" y="2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안녕하세요</a:t>
            </a:r>
            <a:r>
              <a:rPr lang="en-US" altLang="ko-KR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3A897-1C40-2B40-07B1-0626AD8F4BC8}"/>
              </a:ext>
            </a:extLst>
          </p:cNvPr>
          <p:cNvSpPr txBox="1"/>
          <p:nvPr/>
        </p:nvSpPr>
        <p:spPr>
          <a:xfrm>
            <a:off x="4749236" y="2497662"/>
            <a:ext cx="2929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주니어 개발자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6A6A0-C733-6144-A86E-D8B245AC3AE4}"/>
              </a:ext>
            </a:extLst>
          </p:cNvPr>
          <p:cNvSpPr txBox="1"/>
          <p:nvPr/>
        </p:nvSpPr>
        <p:spPr>
          <a:xfrm>
            <a:off x="8883620" y="25284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입니다</a:t>
            </a:r>
            <a:r>
              <a:rPr lang="en-US" altLang="ko-KR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E9C7D-6541-2D97-E57C-D490DA9B728C}"/>
              </a:ext>
            </a:extLst>
          </p:cNvPr>
          <p:cNvSpPr txBox="1"/>
          <p:nvPr/>
        </p:nvSpPr>
        <p:spPr>
          <a:xfrm>
            <a:off x="12295394" y="320147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프론트앤드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 개발자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516E0-5D7A-4B8A-72AC-5796C52CAB52}"/>
              </a:ext>
            </a:extLst>
          </p:cNvPr>
          <p:cNvSpPr txBox="1"/>
          <p:nvPr/>
        </p:nvSpPr>
        <p:spPr>
          <a:xfrm>
            <a:off x="12192000" y="3905278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AI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를 활용한 개발자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2380BD-EFB2-0406-5994-E61D4F88CE8A}"/>
              </a:ext>
            </a:extLst>
          </p:cNvPr>
          <p:cNvSpPr txBox="1"/>
          <p:nvPr/>
        </p:nvSpPr>
        <p:spPr>
          <a:xfrm>
            <a:off x="13447953" y="4609086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홍태의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107D4-96A7-8B90-9EF9-D59380F02C4F}"/>
              </a:ext>
            </a:extLst>
          </p:cNvPr>
          <p:cNvSpPr txBox="1"/>
          <p:nvPr/>
        </p:nvSpPr>
        <p:spPr>
          <a:xfrm>
            <a:off x="13447953" y="531289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언더리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503C146-7D4C-F9B4-72F5-26AFA3B105E5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82873-CA19-AF24-4D55-54E2D40CBF4E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31" name="그림 30" descr="그래픽, 스크린샷, 디자인이(가) 표시된 사진">
            <a:extLst>
              <a:ext uri="{FF2B5EF4-FFF2-40B4-BE49-F238E27FC236}">
                <a16:creationId xmlns:a16="http://schemas.microsoft.com/office/drawing/2014/main" id="{E743596A-E3E5-B444-195A-ABF79F100F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5D6E66-84CF-E1DE-A0AA-A74A88EAEFF4}"/>
              </a:ext>
            </a:extLst>
          </p:cNvPr>
          <p:cNvGrpSpPr/>
          <p:nvPr/>
        </p:nvGrpSpPr>
        <p:grpSpPr>
          <a:xfrm>
            <a:off x="3866469" y="3707278"/>
            <a:ext cx="4420839" cy="378000"/>
            <a:chOff x="4076700" y="3574911"/>
            <a:chExt cx="4420839" cy="378000"/>
          </a:xfrm>
        </p:grpSpPr>
        <p:pic>
          <p:nvPicPr>
            <p:cNvPr id="39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AABF0C65-BCCB-65C6-B5E8-D9BC6EE45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Instagram - Free social icons">
              <a:extLst>
                <a:ext uri="{FF2B5EF4-FFF2-40B4-BE49-F238E27FC236}">
                  <a16:creationId xmlns:a16="http://schemas.microsoft.com/office/drawing/2014/main" id="{FC175EFD-6795-63E2-D752-BD3AEB7A0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Logo Discord icon - Free Download PNG &amp; SVG | Streamline">
              <a:extLst>
                <a:ext uri="{FF2B5EF4-FFF2-40B4-BE49-F238E27FC236}">
                  <a16:creationId xmlns:a16="http://schemas.microsoft.com/office/drawing/2014/main" id="{25FDF934-2271-FE9D-C304-E49503F19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Email - Free multimedia icons">
              <a:extLst>
                <a:ext uri="{FF2B5EF4-FFF2-40B4-BE49-F238E27FC236}">
                  <a16:creationId xmlns:a16="http://schemas.microsoft.com/office/drawing/2014/main" id="{C310B4CB-7CC0-14CE-2CA6-65BF0E395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6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전화기 아이콘 일러스트 | Canva">
              <a:extLst>
                <a:ext uri="{FF2B5EF4-FFF2-40B4-BE49-F238E27FC236}">
                  <a16:creationId xmlns:a16="http://schemas.microsoft.com/office/drawing/2014/main" id="{A6C88956-93BF-44D4-BDC7-F3627F9C5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00" y="3574911"/>
              <a:ext cx="38223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95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A4CB6-C917-310E-B794-E8FE8571F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BB8AFF-B0BC-E534-F2BA-1D64C9D22741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1F9FE-9AB8-B126-7AEF-7D5FC18F6A5C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02D89-4302-B053-C3D3-9F39E5FF2EDF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B24C0-A720-12C0-C1FA-717364ABE375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A280C-9D67-698A-FDBB-9E93E3D372EA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14B3A-35B1-F196-1552-0CC9618CFC5C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7457347-B4CB-BC25-3A8D-A6406F80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9064F000-0172-3D09-3DF7-5FCF6547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B241F457-54C9-018C-4949-C568EEA6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31B122-0ACE-7A57-4C5A-9451FFC98A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18"/>
            <a:ext cx="1099331" cy="11159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64F16F-27A8-1BD1-22A1-6B47E427EC1E}"/>
              </a:ext>
            </a:extLst>
          </p:cNvPr>
          <p:cNvGrpSpPr/>
          <p:nvPr/>
        </p:nvGrpSpPr>
        <p:grpSpPr>
          <a:xfrm>
            <a:off x="8208442" y="2005520"/>
            <a:ext cx="2574000" cy="4536000"/>
            <a:chOff x="6096000" y="1528748"/>
            <a:chExt cx="2574000" cy="4536000"/>
          </a:xfrm>
        </p:grpSpPr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A9EA3E04-2B7A-BBEF-4E53-E42E53355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85740F40-96B4-3B97-CFE8-3B41B3AA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3D313D7-6C7F-A215-0068-4E5FD30940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530" r="7530"/>
          <a:stretch>
            <a:fillRect/>
          </a:stretch>
        </p:blipFill>
        <p:spPr>
          <a:xfrm>
            <a:off x="7746883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pic>
        <p:nvPicPr>
          <p:cNvPr id="17" name="그림 16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139C72F9-D7BE-8744-88AC-14536D4E49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8096"/>
          <a:stretch>
            <a:fillRect/>
          </a:stretch>
        </p:blipFill>
        <p:spPr>
          <a:xfrm>
            <a:off x="948001" y="2005520"/>
            <a:ext cx="9010998" cy="4536000"/>
          </a:xfrm>
          <a:custGeom>
            <a:avLst/>
            <a:gdLst>
              <a:gd name="connsiteX0" fmla="*/ 0 w 9010998"/>
              <a:gd name="connsiteY0" fmla="*/ 0 h 4536000"/>
              <a:gd name="connsiteX1" fmla="*/ 9010998 w 9010998"/>
              <a:gd name="connsiteY1" fmla="*/ 0 h 4536000"/>
              <a:gd name="connsiteX2" fmla="*/ 9010998 w 9010998"/>
              <a:gd name="connsiteY2" fmla="*/ 4536000 h 4536000"/>
              <a:gd name="connsiteX3" fmla="*/ 0 w 9010998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0998" h="4536000">
                <a:moveTo>
                  <a:pt x="0" y="0"/>
                </a:moveTo>
                <a:lnTo>
                  <a:pt x="9010998" y="0"/>
                </a:lnTo>
                <a:lnTo>
                  <a:pt x="9010998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9F5114-E73A-5007-2253-A9A5E5800A14}"/>
              </a:ext>
            </a:extLst>
          </p:cNvPr>
          <p:cNvSpPr/>
          <p:nvPr/>
        </p:nvSpPr>
        <p:spPr>
          <a:xfrm rot="5400000">
            <a:off x="3200751" y="-247229"/>
            <a:ext cx="4536000" cy="90414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59765-D9C6-CA71-7113-E1ACA268C177}"/>
              </a:ext>
            </a:extLst>
          </p:cNvPr>
          <p:cNvSpPr txBox="1"/>
          <p:nvPr/>
        </p:nvSpPr>
        <p:spPr>
          <a:xfrm>
            <a:off x="1282149" y="2318307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언더순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디스코드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봇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863A3-0A0C-1F64-5869-8F21225C4451}"/>
              </a:ext>
            </a:extLst>
          </p:cNvPr>
          <p:cNvSpPr txBox="1"/>
          <p:nvPr/>
        </p:nvSpPr>
        <p:spPr>
          <a:xfrm>
            <a:off x="1282149" y="2779972"/>
            <a:ext cx="3046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관리를 위해 만든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디스코드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봇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2F7BC-3141-F9EC-0C45-A56E33F34683}"/>
              </a:ext>
            </a:extLst>
          </p:cNvPr>
          <p:cNvSpPr txBox="1"/>
          <p:nvPr/>
        </p:nvSpPr>
        <p:spPr>
          <a:xfrm>
            <a:off x="1282148" y="3081439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주로 번역 및 번역 관리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활동량 관리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84FD3-038F-8E1F-138E-E332998DE6C4}"/>
              </a:ext>
            </a:extLst>
          </p:cNvPr>
          <p:cNvSpPr txBox="1"/>
          <p:nvPr/>
        </p:nvSpPr>
        <p:spPr>
          <a:xfrm>
            <a:off x="1282148" y="3382906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그리고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GPT-4o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만든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4FB5C-DDE7-D130-6B14-70D908C74827}"/>
              </a:ext>
            </a:extLst>
          </p:cNvPr>
          <p:cNvSpPr txBox="1"/>
          <p:nvPr/>
        </p:nvSpPr>
        <p:spPr>
          <a:xfrm>
            <a:off x="1282148" y="3684373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대화 기능이 포함되어 있습니다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BC743-B61B-35A5-7F71-EE2A812E32F2}"/>
              </a:ext>
            </a:extLst>
          </p:cNvPr>
          <p:cNvSpPr txBox="1"/>
          <p:nvPr/>
        </p:nvSpPr>
        <p:spPr>
          <a:xfrm>
            <a:off x="1282148" y="3985840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MCP(Agent)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기술을 추가하여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8007A-1934-607C-D7B2-7DEF1A290470}"/>
              </a:ext>
            </a:extLst>
          </p:cNvPr>
          <p:cNvSpPr txBox="1"/>
          <p:nvPr/>
        </p:nvSpPr>
        <p:spPr>
          <a:xfrm>
            <a:off x="1282148" y="4287307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대화를 통해 본인의 활동량을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DB99D-7B16-3A33-A4D7-754452FAC291}"/>
              </a:ext>
            </a:extLst>
          </p:cNvPr>
          <p:cNvSpPr txBox="1"/>
          <p:nvPr/>
        </p:nvSpPr>
        <p:spPr>
          <a:xfrm>
            <a:off x="1306995" y="4588776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알 수 있도록 하였습니다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07ADBA8-8925-7579-7BA2-17F220AAB3F4}"/>
              </a:ext>
            </a:extLst>
          </p:cNvPr>
          <p:cNvSpPr/>
          <p:nvPr/>
        </p:nvSpPr>
        <p:spPr>
          <a:xfrm>
            <a:off x="1306995" y="5776574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833616B4-7B1E-C28D-0011-75ABE644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101" y="5903112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F79CA2-AB47-51A0-B81A-A2187B1D60D2}"/>
              </a:ext>
            </a:extLst>
          </p:cNvPr>
          <p:cNvSpPr txBox="1"/>
          <p:nvPr/>
        </p:nvSpPr>
        <p:spPr>
          <a:xfrm>
            <a:off x="1888724" y="584410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00EA30-9AAA-B855-CFE6-83EB6CAF4A24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92E23D-E4E3-F360-0D0A-FD7E0FF10B63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0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6F8AD-0B70-3E31-5755-28BFA8D7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6C2CD032-2E3F-138E-BCA1-38FD1E08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2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B24A99-448B-E5FB-B338-F6421B350F95}"/>
              </a:ext>
            </a:extLst>
          </p:cNvPr>
          <p:cNvSpPr/>
          <p:nvPr/>
        </p:nvSpPr>
        <p:spPr>
          <a:xfrm>
            <a:off x="1315384" y="2005522"/>
            <a:ext cx="9000000" cy="4536000"/>
          </a:xfrm>
          <a:prstGeom prst="rect">
            <a:avLst/>
          </a:prstGeom>
          <a:solidFill>
            <a:srgbClr val="F9F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230D10-4AAA-8128-8944-452A87D83E8B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8266-0F26-856D-54AB-BA603A8E445E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98C25-DC73-ACE7-6BA6-E64A62F8ACB4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169B8-2BCB-CDC9-B354-D334FB554E3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03F52-80B8-226D-4C84-F04C15098569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1CE1B-9536-8EE6-028F-BECED48C7C1E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95D86FD2-458D-FCA8-1B96-E4328652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ACB320AC-7FB6-A5F6-C418-5C5C8EF867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91A3F016-980C-72F5-2773-69706936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2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DF6045-A48E-9E77-40D5-575D374E1F3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20"/>
            <a:ext cx="1099331" cy="11159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EBCA8C1-1FC1-4DDA-916D-162FA45DE16A}"/>
              </a:ext>
            </a:extLst>
          </p:cNvPr>
          <p:cNvGrpSpPr/>
          <p:nvPr/>
        </p:nvGrpSpPr>
        <p:grpSpPr>
          <a:xfrm>
            <a:off x="8208442" y="2005522"/>
            <a:ext cx="2574000" cy="4536000"/>
            <a:chOff x="6096000" y="1528748"/>
            <a:chExt cx="2574000" cy="4536000"/>
          </a:xfrm>
        </p:grpSpPr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0BB41084-5261-9938-E71B-45A08A496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D0785388-FE8C-DCDA-7804-42C37DD0B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3B26C6D-4870-7A45-3CEC-354DEF032E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530" r="7530"/>
          <a:stretch>
            <a:fillRect/>
          </a:stretch>
        </p:blipFill>
        <p:spPr>
          <a:xfrm>
            <a:off x="7746883" y="2005522"/>
            <a:ext cx="2574000" cy="4536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93F36E-A35D-F8DD-6374-9FA81B321084}"/>
              </a:ext>
            </a:extLst>
          </p:cNvPr>
          <p:cNvSpPr/>
          <p:nvPr/>
        </p:nvSpPr>
        <p:spPr>
          <a:xfrm rot="5400000">
            <a:off x="3552883" y="-231976"/>
            <a:ext cx="4536000" cy="901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EB63C-0E0B-95C8-5AE8-EFF78C19F0AC}"/>
              </a:ext>
            </a:extLst>
          </p:cNvPr>
          <p:cNvSpPr txBox="1"/>
          <p:nvPr/>
        </p:nvSpPr>
        <p:spPr>
          <a:xfrm>
            <a:off x="1640532" y="2318310"/>
            <a:ext cx="164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POLYGLOT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4F426-4359-F0D8-3CFA-0626CE148E48}"/>
              </a:ext>
            </a:extLst>
          </p:cNvPr>
          <p:cNvSpPr txBox="1"/>
          <p:nvPr/>
        </p:nvSpPr>
        <p:spPr>
          <a:xfrm>
            <a:off x="1640532" y="2779975"/>
            <a:ext cx="2524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AWS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에 대해 전반적으로 이해하고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2D337-E418-1C7F-CBA8-27705AC51347}"/>
              </a:ext>
            </a:extLst>
          </p:cNvPr>
          <p:cNvSpPr txBox="1"/>
          <p:nvPr/>
        </p:nvSpPr>
        <p:spPr>
          <a:xfrm>
            <a:off x="1640531" y="3081442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웹 페이지 제작을 한 번 더 복습하고자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19767-B8EC-8AF1-697C-1CFB29482B74}"/>
              </a:ext>
            </a:extLst>
          </p:cNvPr>
          <p:cNvSpPr txBox="1"/>
          <p:nvPr/>
        </p:nvSpPr>
        <p:spPr>
          <a:xfrm>
            <a:off x="1640531" y="3382909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만들었던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디스코드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봇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596D3-2387-8AB7-2318-DC944A915B55}"/>
              </a:ext>
            </a:extLst>
          </p:cNvPr>
          <p:cNvSpPr txBox="1"/>
          <p:nvPr/>
        </p:nvSpPr>
        <p:spPr>
          <a:xfrm>
            <a:off x="1640531" y="368437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이를 통해 만들어진 것이 바로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23467-87C7-1B90-11FD-AA082A484B60}"/>
              </a:ext>
            </a:extLst>
          </p:cNvPr>
          <p:cNvSpPr txBox="1"/>
          <p:nvPr/>
        </p:nvSpPr>
        <p:spPr>
          <a:xfrm>
            <a:off x="1640531" y="3985843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왼쪽에 기재된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언더순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02D62-A247-A11D-A249-22F4A85CDFAE}"/>
              </a:ext>
            </a:extLst>
          </p:cNvPr>
          <p:cNvSpPr txBox="1"/>
          <p:nvPr/>
        </p:nvSpPr>
        <p:spPr>
          <a:xfrm>
            <a:off x="1640531" y="428731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현재 웹 페이지 및 실시간 음성 처리에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3DEA4D-CF03-E4D9-F8A0-A73361CBA72C}"/>
              </a:ext>
            </a:extLst>
          </p:cNvPr>
          <p:cNvSpPr txBox="1"/>
          <p:nvPr/>
        </p:nvSpPr>
        <p:spPr>
          <a:xfrm>
            <a:off x="1665378" y="4588779"/>
            <a:ext cx="255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관하여 개발 및 학습 중에 있습니다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84FA97-EECA-425F-D761-FD031CCEA769}"/>
              </a:ext>
            </a:extLst>
          </p:cNvPr>
          <p:cNvSpPr/>
          <p:nvPr/>
        </p:nvSpPr>
        <p:spPr>
          <a:xfrm>
            <a:off x="1665378" y="5776577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0AFF2FD4-6E91-6137-60A9-8F0CE34D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84" y="5903115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B4D2AE-2576-CE20-B483-FB156DD9B43B}"/>
              </a:ext>
            </a:extLst>
          </p:cNvPr>
          <p:cNvSpPr txBox="1"/>
          <p:nvPr/>
        </p:nvSpPr>
        <p:spPr>
          <a:xfrm>
            <a:off x="2247107" y="584410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83C16D3-75D4-3C8C-203E-523C0D21EC93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D6B8B4-0FEE-F0DA-8F1E-FEFC5CB865AA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26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A5324-89F5-178F-4899-D24F1D19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601D112C-034F-D539-A67B-68B14509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D315AA-4C6C-9702-0B56-1516328FA48E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039AE-F7E2-31E1-B228-64C33062FCC9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D2FD1-DDC8-A193-F574-A312C7873627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5E74B-6F12-F71C-0FCD-E726E3C3F12F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E67DA-7AC3-1E52-6C87-3C28778EFE5A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26D8F-C3ED-A898-F700-9E4FFEDAC3F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1650535-074A-5208-5ECD-5FA85674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64896049-648A-E389-EC8A-D6236D1B24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CC2D854F-D6D5-F627-B934-171F78D2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841E3-2CB5-9333-A47D-263F1A04217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0039" y="3622818"/>
            <a:ext cx="1099331" cy="111590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1497A05-9D13-2736-F18E-1B0E9777D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0" r="7530"/>
          <a:stretch>
            <a:fillRect/>
          </a:stretch>
        </p:blipFill>
        <p:spPr>
          <a:xfrm>
            <a:off x="1409560" y="2005520"/>
            <a:ext cx="2574000" cy="4536000"/>
          </a:xfrm>
          <a:prstGeom prst="rect">
            <a:avLst/>
          </a:prstGeom>
        </p:spPr>
      </p:pic>
      <p:pic>
        <p:nvPicPr>
          <p:cNvPr id="17" name="그림 16" descr="비즈니스 영역으로 확대되는 스트리밍">
            <a:extLst>
              <a:ext uri="{FF2B5EF4-FFF2-40B4-BE49-F238E27FC236}">
                <a16:creationId xmlns:a16="http://schemas.microsoft.com/office/drawing/2014/main" id="{721ABC7F-1396-13E5-3CB9-906B76E9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5021"/>
          <a:stretch>
            <a:fillRect/>
          </a:stretch>
        </p:blipFill>
        <p:spPr bwMode="auto">
          <a:xfrm>
            <a:off x="1880376" y="2005520"/>
            <a:ext cx="8902065" cy="4536000"/>
          </a:xfrm>
          <a:custGeom>
            <a:avLst/>
            <a:gdLst>
              <a:gd name="connsiteX0" fmla="*/ 0 w 8902065"/>
              <a:gd name="connsiteY0" fmla="*/ 0 h 4536000"/>
              <a:gd name="connsiteX1" fmla="*/ 8902065 w 8902065"/>
              <a:gd name="connsiteY1" fmla="*/ 0 h 4536000"/>
              <a:gd name="connsiteX2" fmla="*/ 8902065 w 8902065"/>
              <a:gd name="connsiteY2" fmla="*/ 4536000 h 4536000"/>
              <a:gd name="connsiteX3" fmla="*/ 0 w 8902065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2065" h="4536000">
                <a:moveTo>
                  <a:pt x="0" y="0"/>
                </a:moveTo>
                <a:lnTo>
                  <a:pt x="8902065" y="0"/>
                </a:lnTo>
                <a:lnTo>
                  <a:pt x="8902065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B98C31-77EE-705C-CC8C-A9D3F6364502}"/>
              </a:ext>
            </a:extLst>
          </p:cNvPr>
          <p:cNvSpPr/>
          <p:nvPr/>
        </p:nvSpPr>
        <p:spPr>
          <a:xfrm rot="5400000">
            <a:off x="4063409" y="-177513"/>
            <a:ext cx="4536000" cy="89020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2FE90-E945-2875-4E9F-8864574E32C2}"/>
              </a:ext>
            </a:extLst>
          </p:cNvPr>
          <p:cNvSpPr txBox="1"/>
          <p:nvPr/>
        </p:nvSpPr>
        <p:spPr>
          <a:xfrm>
            <a:off x="2205523" y="2318308"/>
            <a:ext cx="1566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CLOUMER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FC6CF-E29C-4A43-5B86-9D7DD3AB73BF}"/>
              </a:ext>
            </a:extLst>
          </p:cNvPr>
          <p:cNvSpPr txBox="1"/>
          <p:nvPr/>
        </p:nvSpPr>
        <p:spPr>
          <a:xfrm>
            <a:off x="2205523" y="2779973"/>
            <a:ext cx="297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실시간 스트리밍 서비스 프로젝트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B0848-0B5A-4427-995F-1B2DF83C8EE1}"/>
              </a:ext>
            </a:extLst>
          </p:cNvPr>
          <p:cNvSpPr txBox="1"/>
          <p:nvPr/>
        </p:nvSpPr>
        <p:spPr>
          <a:xfrm>
            <a:off x="2205522" y="3081440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두 명이서 제작하였고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D6E328-7143-A81A-982C-99EC61AC11D3}"/>
              </a:ext>
            </a:extLst>
          </p:cNvPr>
          <p:cNvSpPr txBox="1"/>
          <p:nvPr/>
        </p:nvSpPr>
        <p:spPr>
          <a:xfrm>
            <a:off x="2205522" y="3382907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React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및 디자인을 맡았습니다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5C7F7-D660-9C5F-4408-6C258387891B}"/>
              </a:ext>
            </a:extLst>
          </p:cNvPr>
          <p:cNvSpPr txBox="1"/>
          <p:nvPr/>
        </p:nvSpPr>
        <p:spPr>
          <a:xfrm>
            <a:off x="2205522" y="368437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로그인 기능과 실시간 채팅이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39D05-A208-06DF-4D73-B52966BBD8C4}"/>
              </a:ext>
            </a:extLst>
          </p:cNvPr>
          <p:cNvSpPr txBox="1"/>
          <p:nvPr/>
        </p:nvSpPr>
        <p:spPr>
          <a:xfrm>
            <a:off x="2205522" y="3985841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가능하도록 구현하였고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724E7-7B68-CCAB-5744-07363DB4BFE7}"/>
              </a:ext>
            </a:extLst>
          </p:cNvPr>
          <p:cNvSpPr txBox="1"/>
          <p:nvPr/>
        </p:nvSpPr>
        <p:spPr>
          <a:xfrm>
            <a:off x="2205522" y="4287308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로그인이 안되어 있을 시에는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EEAA4F-909B-2643-3EF6-7BF288B124EC}"/>
              </a:ext>
            </a:extLst>
          </p:cNvPr>
          <p:cNvSpPr txBox="1"/>
          <p:nvPr/>
        </p:nvSpPr>
        <p:spPr>
          <a:xfrm>
            <a:off x="2230369" y="4588777"/>
            <a:ext cx="274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채팅이 불가능하도록 구현하였습니다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11B2AB-E959-1A3A-A0D8-CAB743F0BFDE}"/>
              </a:ext>
            </a:extLst>
          </p:cNvPr>
          <p:cNvSpPr/>
          <p:nvPr/>
        </p:nvSpPr>
        <p:spPr>
          <a:xfrm>
            <a:off x="2230369" y="5776575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F684CE54-C115-F836-1F10-3A75F20C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75" y="5903113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D81DEB-0878-F6F3-888A-9BC7E588EB10}"/>
              </a:ext>
            </a:extLst>
          </p:cNvPr>
          <p:cNvSpPr txBox="1"/>
          <p:nvPr/>
        </p:nvSpPr>
        <p:spPr>
          <a:xfrm>
            <a:off x="2812098" y="58441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pic>
        <p:nvPicPr>
          <p:cNvPr id="28" name="그림 27" descr="스크린샷, 다채로움, 그래픽, 라인이(가) 표시된 사진">
            <a:extLst>
              <a:ext uri="{FF2B5EF4-FFF2-40B4-BE49-F238E27FC236}">
                <a16:creationId xmlns:a16="http://schemas.microsoft.com/office/drawing/2014/main" id="{DD980340-AD4B-BE91-921D-2CB97CBFBD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47" y="3530068"/>
            <a:ext cx="1164893" cy="130140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1AC462-2ADC-06E5-8881-09771CBB7022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CDE964-1E48-69C7-AAE3-4C1F405C9236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77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C6E68-06C1-27DA-0755-511A77B4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의류, 만화 영화, 인간의 얼굴이(가) 표시된 사진">
            <a:extLst>
              <a:ext uri="{FF2B5EF4-FFF2-40B4-BE49-F238E27FC236}">
                <a16:creationId xmlns:a16="http://schemas.microsoft.com/office/drawing/2014/main" id="{571723FA-42E0-669E-8C58-1E450F4D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58" r="40902"/>
          <a:stretch>
            <a:fillRect/>
          </a:stretch>
        </p:blipFill>
        <p:spPr>
          <a:xfrm>
            <a:off x="948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A8D406-EAE4-FA22-F8DE-AE60369D4AF5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18DFF-8711-1181-1428-FADD7E8D04C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C1910-F0B5-13E7-5BF8-FD2C6966A681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26A65-1609-3FBB-B839-B21A605C77DF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0949A-0CF7-73F1-1592-694C22583C3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759E8-BD40-0130-7896-79D3EFF55475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BABC66E-4A84-6CBC-459D-E2006824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34D54BAF-CF42-70BE-BB19-157471D82A8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pic>
        <p:nvPicPr>
          <p:cNvPr id="3" name="그림 2" descr="스토리 핀 이미지">
            <a:extLst>
              <a:ext uri="{FF2B5EF4-FFF2-40B4-BE49-F238E27FC236}">
                <a16:creationId xmlns:a16="http://schemas.microsoft.com/office/drawing/2014/main" id="{433AD940-23D9-E266-183F-F2113940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t="1052" r="641" b="1052"/>
          <a:stretch>
            <a:fillRect/>
          </a:stretch>
        </p:blipFill>
        <p:spPr bwMode="auto">
          <a:xfrm>
            <a:off x="8670001" y="2005520"/>
            <a:ext cx="2574000" cy="4536000"/>
          </a:xfrm>
          <a:custGeom>
            <a:avLst/>
            <a:gdLst>
              <a:gd name="connsiteX0" fmla="*/ 0 w 2574000"/>
              <a:gd name="connsiteY0" fmla="*/ 0 h 4536000"/>
              <a:gd name="connsiteX1" fmla="*/ 2574000 w 2574000"/>
              <a:gd name="connsiteY1" fmla="*/ 0 h 4536000"/>
              <a:gd name="connsiteX2" fmla="*/ 2574000 w 2574000"/>
              <a:gd name="connsiteY2" fmla="*/ 4536000 h 4536000"/>
              <a:gd name="connsiteX3" fmla="*/ 0 w 2574000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000" h="4536000">
                <a:moveTo>
                  <a:pt x="0" y="0"/>
                </a:moveTo>
                <a:lnTo>
                  <a:pt x="2574000" y="0"/>
                </a:lnTo>
                <a:lnTo>
                  <a:pt x="2574000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47B4E71-0F6B-10CB-59FD-CEE5DDB48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30" r="7530"/>
          <a:stretch>
            <a:fillRect/>
          </a:stretch>
        </p:blipFill>
        <p:spPr>
          <a:xfrm>
            <a:off x="1409560" y="2005520"/>
            <a:ext cx="2574000" cy="453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CAAA1F-5AEA-BE4E-16E1-6CC2C4E389BB}"/>
              </a:ext>
            </a:extLst>
          </p:cNvPr>
          <p:cNvGrpSpPr/>
          <p:nvPr/>
        </p:nvGrpSpPr>
        <p:grpSpPr>
          <a:xfrm>
            <a:off x="1916134" y="2005522"/>
            <a:ext cx="2574000" cy="4536000"/>
            <a:chOff x="6096000" y="1528748"/>
            <a:chExt cx="2574000" cy="4536000"/>
          </a:xfrm>
        </p:grpSpPr>
        <p:pic>
          <p:nvPicPr>
            <p:cNvPr id="6" name="그림 5" descr="비즈니스 영역으로 확대되는 스트리밍">
              <a:extLst>
                <a:ext uri="{FF2B5EF4-FFF2-40B4-BE49-F238E27FC236}">
                  <a16:creationId xmlns:a16="http://schemas.microsoft.com/office/drawing/2014/main" id="{DECC03BE-6302-06B7-7018-BDF4EA9CD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1528748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8FBE9735-0917-58B8-ED08-80A37EC4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146046"/>
              <a:ext cx="1164893" cy="1301404"/>
            </a:xfrm>
            <a:prstGeom prst="rect">
              <a:avLst/>
            </a:prstGeom>
          </p:spPr>
        </p:pic>
      </p:grpSp>
      <p:pic>
        <p:nvPicPr>
          <p:cNvPr id="21" name="그림 20" descr="▷【 LoL skin 】 떠오른 전설 아리 / 리그 오브 레전드 스킨 / 스킨 동영상 아리">
            <a:extLst>
              <a:ext uri="{FF2B5EF4-FFF2-40B4-BE49-F238E27FC236}">
                <a16:creationId xmlns:a16="http://schemas.microsoft.com/office/drawing/2014/main" id="{D87D1C73-848B-1C30-410E-7A028C08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2838" r="71" b="12240"/>
          <a:stretch>
            <a:fillRect/>
          </a:stretch>
        </p:blipFill>
        <p:spPr bwMode="auto">
          <a:xfrm>
            <a:off x="2342914" y="2008212"/>
            <a:ext cx="8902067" cy="4536000"/>
          </a:xfrm>
          <a:custGeom>
            <a:avLst/>
            <a:gdLst>
              <a:gd name="connsiteX0" fmla="*/ 0 w 8902067"/>
              <a:gd name="connsiteY0" fmla="*/ 0 h 4536000"/>
              <a:gd name="connsiteX1" fmla="*/ 8902067 w 8902067"/>
              <a:gd name="connsiteY1" fmla="*/ 0 h 4536000"/>
              <a:gd name="connsiteX2" fmla="*/ 8902067 w 8902067"/>
              <a:gd name="connsiteY2" fmla="*/ 4536000 h 4536000"/>
              <a:gd name="connsiteX3" fmla="*/ 0 w 8902067"/>
              <a:gd name="connsiteY3" fmla="*/ 4536000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02067" h="4536000">
                <a:moveTo>
                  <a:pt x="0" y="0"/>
                </a:moveTo>
                <a:lnTo>
                  <a:pt x="8902067" y="0"/>
                </a:lnTo>
                <a:lnTo>
                  <a:pt x="8902067" y="4536000"/>
                </a:lnTo>
                <a:lnTo>
                  <a:pt x="0" y="4536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DCB72-D1C2-15AE-DA93-F6AA390B6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21" b="92574" l="9548" r="92965">
                        <a14:foregroundMark x1="11055" y1="27228" x2="11055" y2="27228"/>
                        <a14:foregroundMark x1="90955" y1="42079" x2="90955" y2="42079"/>
                        <a14:foregroundMark x1="82915" y1="21782" x2="87940" y2="22277"/>
                        <a14:foregroundMark x1="91457" y1="27228" x2="91457" y2="27228"/>
                        <a14:foregroundMark x1="91457" y1="34653" x2="91457" y2="34653"/>
                        <a14:foregroundMark x1="90955" y1="45545" x2="90955" y2="45545"/>
                        <a14:foregroundMark x1="91457" y1="54455" x2="91457" y2="54455"/>
                        <a14:foregroundMark x1="91457" y1="78218" x2="90955" y2="52970"/>
                        <a14:foregroundMark x1="16080" y1="90594" x2="16080" y2="90594"/>
                        <a14:foregroundMark x1="26633" y1="90594" x2="26633" y2="90594"/>
                        <a14:foregroundMark x1="25628" y1="87129" x2="25628" y2="87129"/>
                        <a14:foregroundMark x1="19598" y1="89109" x2="19598" y2="89109"/>
                        <a14:foregroundMark x1="12563" y1="91089" x2="12563" y2="91089"/>
                        <a14:foregroundMark x1="70854" y1="91089" x2="70854" y2="91089"/>
                        <a14:foregroundMark x1="76382" y1="86139" x2="76382" y2="86139"/>
                        <a14:foregroundMark x1="83920" y1="89109" x2="83920" y2="89109"/>
                        <a14:foregroundMark x1="88442" y1="90594" x2="88442" y2="90594"/>
                        <a14:foregroundMark x1="91960" y1="92079" x2="91960" y2="92079"/>
                        <a14:foregroundMark x1="92965" y1="93069" x2="92965" y2="93069"/>
                        <a14:foregroundMark x1="51256" y1="93069" x2="51256" y2="93069"/>
                        <a14:foregroundMark x1="52261" y1="7921" x2="52261" y2="7921"/>
                        <a14:foregroundMark x1="44221" y1="43069" x2="44221" y2="43069"/>
                        <a14:foregroundMark x1="59296" y1="42574" x2="59296" y2="42574"/>
                        <a14:foregroundMark x1="50754" y1="49505" x2="50754" y2="49505"/>
                        <a14:foregroundMark x1="52764" y1="56931" x2="52764" y2="56931"/>
                        <a14:foregroundMark x1="68844" y1="30198" x2="68844" y2="30198"/>
                        <a14:foregroundMark x1="69347" y1="31188" x2="69347" y2="31188"/>
                        <a14:foregroundMark x1="68844" y1="31188" x2="68844" y2="31188"/>
                        <a14:foregroundMark x1="69347" y1="30693" x2="69347" y2="30693"/>
                        <a14:foregroundMark x1="69347" y1="30693" x2="69347" y2="30693"/>
                        <a14:foregroundMark x1="69347" y1="30693" x2="69347" y2="30693"/>
                        <a14:foregroundMark x1="68970" y1="32178" x2="69849" y2="39109"/>
                        <a14:foregroundMark x1="68844" y1="31188" x2="68970" y2="32178"/>
                        <a14:foregroundMark x1="68342" y1="27228" x2="68844" y2="31188"/>
                        <a14:foregroundMark x1="49749" y1="49505" x2="49749" y2="49505"/>
                        <a14:foregroundMark x1="49749" y1="49505" x2="49749" y2="50378"/>
                        <a14:backgroundMark x1="51759" y1="48515" x2="51759" y2="48515"/>
                        <a14:backgroundMark x1="51256" y1="49010" x2="51256" y2="49010"/>
                        <a14:backgroundMark x1="54774" y1="56931" x2="54774" y2="56931"/>
                        <a14:backgroundMark x1="53769" y1="56436" x2="53769" y2="56436"/>
                        <a14:backgroundMark x1="52764" y1="56436" x2="52764" y2="56436"/>
                        <a14:backgroundMark x1="46231" y1="21287" x2="46231" y2="21287"/>
                        <a14:backgroundMark x1="36181" y1="26238" x2="36181" y2="26238"/>
                        <a14:backgroundMark x1="50251" y1="28218" x2="50251" y2="28218"/>
                        <a14:backgroundMark x1="63317" y1="22772" x2="63317" y2="22772"/>
                        <a14:backgroundMark x1="68342" y1="31188" x2="68342" y2="31188"/>
                        <a14:backgroundMark x1="68844" y1="32178" x2="68844" y2="32178"/>
                        <a14:backgroundMark x1="51256" y1="49505" x2="52261" y2="5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7335" y="3707610"/>
            <a:ext cx="1099331" cy="11159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FE47-348A-BC69-9A38-72DEC3482AF7}"/>
              </a:ext>
            </a:extLst>
          </p:cNvPr>
          <p:cNvSpPr/>
          <p:nvPr/>
        </p:nvSpPr>
        <p:spPr>
          <a:xfrm rot="5400000">
            <a:off x="4524966" y="-180205"/>
            <a:ext cx="4536000" cy="89020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67703-6370-15E0-9492-853F297B0C43}"/>
              </a:ext>
            </a:extLst>
          </p:cNvPr>
          <p:cNvSpPr txBox="1"/>
          <p:nvPr/>
        </p:nvSpPr>
        <p:spPr>
          <a:xfrm>
            <a:off x="2667079" y="231561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ROL</a:t>
            </a: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62655-0F65-811D-A59F-8560B93AEC2C}"/>
              </a:ext>
            </a:extLst>
          </p:cNvPr>
          <p:cNvSpPr txBox="1"/>
          <p:nvPr/>
        </p:nvSpPr>
        <p:spPr>
          <a:xfrm>
            <a:off x="2667079" y="2777281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Recode Of League of Legend,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AB650-1202-7839-C20A-A6A7DE09143E}"/>
              </a:ext>
            </a:extLst>
          </p:cNvPr>
          <p:cNvSpPr txBox="1"/>
          <p:nvPr/>
        </p:nvSpPr>
        <p:spPr>
          <a:xfrm>
            <a:off x="2667078" y="3078748"/>
            <a:ext cx="2311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리그 오브 레전드 게임을 이용한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BA80B-AE7C-B3C1-DF86-9D5AE01C12BB}"/>
              </a:ext>
            </a:extLst>
          </p:cNvPr>
          <p:cNvSpPr txBox="1"/>
          <p:nvPr/>
        </p:nvSpPr>
        <p:spPr>
          <a:xfrm>
            <a:off x="2667078" y="3380215"/>
            <a:ext cx="255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승률 예측 게임 전적 사이트 입니다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50FCD-F409-21CA-F369-A19502444C5E}"/>
              </a:ext>
            </a:extLst>
          </p:cNvPr>
          <p:cNvSpPr txBox="1"/>
          <p:nvPr/>
        </p:nvSpPr>
        <p:spPr>
          <a:xfrm>
            <a:off x="2667078" y="3681682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명이서 제작하였고 저는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6B6CD-3471-F9C6-06E6-52C64B03C59E}"/>
              </a:ext>
            </a:extLst>
          </p:cNvPr>
          <p:cNvSpPr txBox="1"/>
          <p:nvPr/>
        </p:nvSpPr>
        <p:spPr>
          <a:xfrm>
            <a:off x="2667078" y="3983149"/>
            <a:ext cx="2464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과학자를 맡아 승률 예측을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15FBE8-2D12-28E0-1D84-2EDA68058E37}"/>
              </a:ext>
            </a:extLst>
          </p:cNvPr>
          <p:cNvSpPr txBox="1"/>
          <p:nvPr/>
        </p:nvSpPr>
        <p:spPr>
          <a:xfrm>
            <a:off x="2667078" y="4284616"/>
            <a:ext cx="2345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도와주는 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개발을 맡았습니다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924F4D-67C4-258D-B9FD-688E5E8964E3}"/>
              </a:ext>
            </a:extLst>
          </p:cNvPr>
          <p:cNvSpPr/>
          <p:nvPr/>
        </p:nvSpPr>
        <p:spPr>
          <a:xfrm>
            <a:off x="2691925" y="5773883"/>
            <a:ext cx="1941690" cy="50439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오른쪽 화살표 - 무료 화살개 아이콘">
            <a:extLst>
              <a:ext uri="{FF2B5EF4-FFF2-40B4-BE49-F238E27FC236}">
                <a16:creationId xmlns:a16="http://schemas.microsoft.com/office/drawing/2014/main" id="{D6A656E0-0A54-9EC9-28A8-937216C5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31" y="5900421"/>
            <a:ext cx="251317" cy="2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48E34F-93A0-9EC4-A107-E708F0220031}"/>
              </a:ext>
            </a:extLst>
          </p:cNvPr>
          <p:cNvSpPr txBox="1"/>
          <p:nvPr/>
        </p:nvSpPr>
        <p:spPr>
          <a:xfrm>
            <a:off x="3273654" y="584141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자세히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5F158-9D03-C25E-1ED2-983AD3621CB0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2C6DB8-DDD0-564A-795C-44121FE9EF61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8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EC60A-6E40-83F4-23D5-99C7F1710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057294-039E-74C5-40DC-AF29AF36C9F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08E57-E76F-F315-4E9A-BEC4A1438492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C155B-AFD9-1BC2-0B53-D33D353330F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2F91C-15C9-96B3-5FE3-2F5D62E166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4F068-85EA-23A5-A901-41C5748D3F7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C2C61-E9A2-5D71-5AFD-8AA0EC635EBF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85514722-857A-1487-8638-092FE062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2B5704E8-B12E-7719-0F92-F65CE3BB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9BB18F-E289-08BE-5E2B-B1EF99DC7715}"/>
              </a:ext>
            </a:extLst>
          </p:cNvPr>
          <p:cNvSpPr txBox="1"/>
          <p:nvPr/>
        </p:nvSpPr>
        <p:spPr>
          <a:xfrm>
            <a:off x="4681984" y="1076238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SUB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A7F390-7CF8-9B22-4279-FAF7EEB2876F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70" name="Picture 10" descr="청년다방 로고매트 카페트매트 제작 : 네이버 블로그">
            <a:extLst>
              <a:ext uri="{FF2B5EF4-FFF2-40B4-BE49-F238E27FC236}">
                <a16:creationId xmlns:a16="http://schemas.microsoft.com/office/drawing/2014/main" id="{BCD2CD64-8288-CB00-119E-D3ED222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6" b="89813" l="5371" r="95419">
                        <a14:foregroundMark x1="92417" y1="13721" x2="92417" y2="13721"/>
                        <a14:foregroundMark x1="95419" y1="19543" x2="95419" y2="19543"/>
                        <a14:foregroundMark x1="5371" y1="62578" x2="5371" y2="62578"/>
                        <a14:foregroundMark x1="16904" y1="28690" x2="16904" y2="28690"/>
                        <a14:foregroundMark x1="24013" y1="29314" x2="24013" y2="29314"/>
                        <a14:foregroundMark x1="30648" y1="29106" x2="30648" y2="29106"/>
                        <a14:foregroundMark x1="67773" y1="30146" x2="67773" y2="30146"/>
                        <a14:foregroundMark x1="74882" y1="29522" x2="74882" y2="29522"/>
                        <a14:foregroundMark x1="80727" y1="29522" x2="80727" y2="29522"/>
                        <a14:foregroundMark x1="64139" y1="44283" x2="64139" y2="44283"/>
                        <a14:foregroundMark x1="52607" y1="45738" x2="52607" y2="45738"/>
                        <a14:foregroundMark x1="50869" y1="49064" x2="50869" y2="49064"/>
                        <a14:foregroundMark x1="54660" y1="59667" x2="54660" y2="59667"/>
                        <a14:foregroundMark x1="51343" y1="53638" x2="51343" y2="53638"/>
                        <a14:foregroundMark x1="34439" y1="52183" x2="34439" y2="52183"/>
                        <a14:foregroundMark x1="39021" y1="53638" x2="39021" y2="53638"/>
                        <a14:foregroundMark x1="18009" y1="40125" x2="18009" y2="40125"/>
                        <a14:foregroundMark x1="14850" y1="52183" x2="14850" y2="52183"/>
                        <a14:foregroundMark x1="18325" y1="65489" x2="18325" y2="65489"/>
                        <a14:foregroundMark x1="16430" y1="61954" x2="16430" y2="61954"/>
                        <a14:foregroundMark x1="15956" y1="62162" x2="15956" y2="62162"/>
                        <a14:foregroundMark x1="38389" y1="26611" x2="38389" y2="26611"/>
                        <a14:foregroundMark x1="38231" y1="29106" x2="38231" y2="29106"/>
                        <a14:foregroundMark x1="44076" y1="26403" x2="44076" y2="26403"/>
                        <a14:foregroundMark x1="51817" y1="26611" x2="51817" y2="26611"/>
                        <a14:foregroundMark x1="52607" y1="27443" x2="52607" y2="27443"/>
                        <a14:foregroundMark x1="52923" y1="29730" x2="52923" y2="29730"/>
                        <a14:foregroundMark x1="54028" y1="31393" x2="54028" y2="31393"/>
                        <a14:foregroundMark x1="51659" y1="31393" x2="51659" y2="31393"/>
                        <a14:foregroundMark x1="58768" y1="26403" x2="58768" y2="26403"/>
                        <a14:foregroundMark x1="60506" y1="25988" x2="60506" y2="25988"/>
                        <a14:foregroundMark x1="58136" y1="29938" x2="58136" y2="29938"/>
                        <a14:foregroundMark x1="59400" y1="30146" x2="59400" y2="30146"/>
                        <a14:foregroundMark x1="61295" y1="30353" x2="61295" y2="30353"/>
                        <a14:foregroundMark x1="61453" y1="31809" x2="61453" y2="31809"/>
                        <a14:foregroundMark x1="79147" y1="65073" x2="79147" y2="65073"/>
                        <a14:foregroundMark x1="75197" y1="51351" x2="75197" y2="51351"/>
                        <a14:foregroundMark x1="80411" y1="59044" x2="80411" y2="59044"/>
                        <a14:foregroundMark x1="82306" y1="55925" x2="82306" y2="55925"/>
                        <a14:foregroundMark x1="60821" y1="62370" x2="60821" y2="62370"/>
                        <a14:backgroundMark x1="44392" y1="10187" x2="44392" y2="10187"/>
                        <a14:backgroundMark x1="44866" y1="9771" x2="44866" y2="9771"/>
                        <a14:backgroundMark x1="45656" y1="9563" x2="45182" y2="9563"/>
                        <a14:backgroundMark x1="45340" y1="9771" x2="14534" y2="14553"/>
                        <a14:backgroundMark x1="14534" y1="14553" x2="32859" y2="12266"/>
                        <a14:backgroundMark x1="14534" y1="14137" x2="10585" y2="15177"/>
                        <a14:backgroundMark x1="21485" y1="47401" x2="21485" y2="47401"/>
                        <a14:backgroundMark x1="21327" y1="42827" x2="21327" y2="42827"/>
                        <a14:backgroundMark x1="19747" y1="65489" x2="19747" y2="65489"/>
                        <a14:backgroundMark x1="16588" y1="61746" x2="16588" y2="61746"/>
                        <a14:backgroundMark x1="16430" y1="62162" x2="16430" y2="62162"/>
                        <a14:backgroundMark x1="37599" y1="30146" x2="37599" y2="30146"/>
                        <a14:backgroundMark x1="39494" y1="29730" x2="39494" y2="29730"/>
                        <a14:backgroundMark x1="37915" y1="27651" x2="37915" y2="27651"/>
                        <a14:backgroundMark x1="53081" y1="28482" x2="53081" y2="28482"/>
                        <a14:backgroundMark x1="60821" y1="31393" x2="60821" y2="31393"/>
                        <a14:backgroundMark x1="59716" y1="27651" x2="59716" y2="27651"/>
                        <a14:backgroundMark x1="45024" y1="29938" x2="45024" y2="29938"/>
                        <a14:backgroundMark x1="61295" y1="31809" x2="61295" y2="31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57" y="3897917"/>
            <a:ext cx="2826533" cy="21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116938-F5DF-E33F-E6D2-DECCF2B78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705" y="3735215"/>
            <a:ext cx="4591050" cy="27331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D1B5BB9-D065-BE94-7DF4-27E68E1B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705" y="777194"/>
            <a:ext cx="4591050" cy="273316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8A8DE5-BB45-C858-6791-1623BC43F7A7}"/>
              </a:ext>
            </a:extLst>
          </p:cNvPr>
          <p:cNvSpPr/>
          <p:nvPr/>
        </p:nvSpPr>
        <p:spPr>
          <a:xfrm>
            <a:off x="1571603" y="1985683"/>
            <a:ext cx="9350258" cy="1398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497BCD-19CF-E7AF-C7C3-153B7166FB7A}"/>
              </a:ext>
            </a:extLst>
          </p:cNvPr>
          <p:cNvSpPr txBox="1"/>
          <p:nvPr/>
        </p:nvSpPr>
        <p:spPr>
          <a:xfrm>
            <a:off x="1772699" y="2143775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청년다방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알바할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때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배달의민족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판매 내역을 크롤링한 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287051-9AE5-3371-590A-03E4AD1812FD}"/>
              </a:ext>
            </a:extLst>
          </p:cNvPr>
          <p:cNvSpPr txBox="1"/>
          <p:nvPr/>
        </p:nvSpPr>
        <p:spPr>
          <a:xfrm>
            <a:off x="1772698" y="2499891"/>
            <a:ext cx="795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Python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을 이용하여 데이터 </a:t>
            </a:r>
            <a:r>
              <a:rPr lang="ko-KR" altLang="en-US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후 각 요일별 판매 및 시간대별 판매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어느 메뉴가 더 잘 팔렸는지 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49E51C-9380-D8EF-0135-73F5444FEA16}"/>
              </a:ext>
            </a:extLst>
          </p:cNvPr>
          <p:cNvSpPr txBox="1"/>
          <p:nvPr/>
        </p:nvSpPr>
        <p:spPr>
          <a:xfrm>
            <a:off x="1772698" y="2856007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분석 뒤 </a:t>
            </a:r>
            <a:r>
              <a:rPr lang="en-US" altLang="ko-KR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Pyplot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을 이용하여 시각화 하였습니다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E64AD9-A5DF-ADB3-E54A-0F0F12D7B7A7}"/>
              </a:ext>
            </a:extLst>
          </p:cNvPr>
          <p:cNvSpPr txBox="1"/>
          <p:nvPr/>
        </p:nvSpPr>
        <p:spPr>
          <a:xfrm>
            <a:off x="8925032" y="1476571"/>
            <a:ext cx="1996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D3.js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그래프 작성</a:t>
            </a:r>
          </a:p>
        </p:txBody>
      </p:sp>
      <p:graphicFrame>
        <p:nvGraphicFramePr>
          <p:cNvPr id="62" name="차트 61">
            <a:extLst>
              <a:ext uri="{FF2B5EF4-FFF2-40B4-BE49-F238E27FC236}">
                <a16:creationId xmlns:a16="http://schemas.microsoft.com/office/drawing/2014/main" id="{4BFCDEE4-2A8C-057E-2952-7F6B5FEED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709690"/>
              </p:ext>
            </p:extLst>
          </p:nvPr>
        </p:nvGraphicFramePr>
        <p:xfrm>
          <a:off x="3683000" y="3581455"/>
          <a:ext cx="4826000" cy="2926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363" name="그룹 15362">
            <a:extLst>
              <a:ext uri="{FF2B5EF4-FFF2-40B4-BE49-F238E27FC236}">
                <a16:creationId xmlns:a16="http://schemas.microsoft.com/office/drawing/2014/main" id="{B48D5617-9823-4402-9041-CE09733391C8}"/>
              </a:ext>
            </a:extLst>
          </p:cNvPr>
          <p:cNvGrpSpPr/>
          <p:nvPr/>
        </p:nvGrpSpPr>
        <p:grpSpPr>
          <a:xfrm>
            <a:off x="9091114" y="4198068"/>
            <a:ext cx="577848" cy="577848"/>
            <a:chOff x="8925032" y="4060165"/>
            <a:chExt cx="577848" cy="577848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CFB0A4B-2AA1-4390-3AF9-3ECCD018C141}"/>
                </a:ext>
              </a:extLst>
            </p:cNvPr>
            <p:cNvSpPr/>
            <p:nvPr/>
          </p:nvSpPr>
          <p:spPr>
            <a:xfrm>
              <a:off x="8925032" y="4060165"/>
              <a:ext cx="577848" cy="57784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78" name="Picture 18" descr="달력 - 무료 ui개 아이콘">
              <a:extLst>
                <a:ext uri="{FF2B5EF4-FFF2-40B4-BE49-F238E27FC236}">
                  <a16:creationId xmlns:a16="http://schemas.microsoft.com/office/drawing/2014/main" id="{651992A8-EB36-7D9C-A561-40791172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108" y="4131241"/>
              <a:ext cx="435696" cy="43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61" name="그룹 15360">
            <a:extLst>
              <a:ext uri="{FF2B5EF4-FFF2-40B4-BE49-F238E27FC236}">
                <a16:creationId xmlns:a16="http://schemas.microsoft.com/office/drawing/2014/main" id="{ABAB54B4-000E-0C70-402B-2001B55E4C56}"/>
              </a:ext>
            </a:extLst>
          </p:cNvPr>
          <p:cNvGrpSpPr/>
          <p:nvPr/>
        </p:nvGrpSpPr>
        <p:grpSpPr>
          <a:xfrm>
            <a:off x="9091114" y="5080447"/>
            <a:ext cx="577848" cy="577848"/>
            <a:chOff x="8925032" y="4942544"/>
            <a:chExt cx="577848" cy="577848"/>
          </a:xfrm>
        </p:grpSpPr>
        <p:sp>
          <p:nvSpPr>
            <p:cNvPr id="15360" name="타원 15359">
              <a:extLst>
                <a:ext uri="{FF2B5EF4-FFF2-40B4-BE49-F238E27FC236}">
                  <a16:creationId xmlns:a16="http://schemas.microsoft.com/office/drawing/2014/main" id="{CC1B4E8C-446D-7458-F793-8C20C57A7D9B}"/>
                </a:ext>
              </a:extLst>
            </p:cNvPr>
            <p:cNvSpPr/>
            <p:nvPr/>
          </p:nvSpPr>
          <p:spPr>
            <a:xfrm>
              <a:off x="8925032" y="4942544"/>
              <a:ext cx="577848" cy="57784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80" name="Picture 20" descr="시계 - 무료 여러 가지 잡다한개 아이콘">
              <a:extLst>
                <a:ext uri="{FF2B5EF4-FFF2-40B4-BE49-F238E27FC236}">
                  <a16:creationId xmlns:a16="http://schemas.microsoft.com/office/drawing/2014/main" id="{87D0A643-4D9A-5C89-C45B-501A4EF84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024" y="5019536"/>
              <a:ext cx="423863" cy="42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5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AC577-1E9C-4EE2-3597-DFD76CA3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니메, 의류, 만화 영화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84CFF6-7889-D713-4D2F-0B5D6B29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82475" cy="51394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CF2316-43EF-70A4-AC1E-260DC3EDC68B}"/>
              </a:ext>
            </a:extLst>
          </p:cNvPr>
          <p:cNvSpPr/>
          <p:nvPr/>
        </p:nvSpPr>
        <p:spPr>
          <a:xfrm>
            <a:off x="-9525" y="2160166"/>
            <a:ext cx="12201525" cy="383857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29000">
                <a:srgbClr val="9E9E9E">
                  <a:alpha val="50000"/>
                </a:srgbClr>
              </a:gs>
              <a:gs pos="77000">
                <a:srgbClr val="1B1B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4DB5A-6813-ADED-D8D5-4D8BE55DA3F3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22185809-0305-70CE-0CE3-3845676D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E6EA177-9D0C-EEA2-625B-EBBF000DC2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B4D547-E34A-EF25-A7D5-49CE7415AEF6}"/>
              </a:ext>
            </a:extLst>
          </p:cNvPr>
          <p:cNvGrpSpPr/>
          <p:nvPr/>
        </p:nvGrpSpPr>
        <p:grpSpPr>
          <a:xfrm>
            <a:off x="4070411" y="4704631"/>
            <a:ext cx="4051178" cy="707886"/>
            <a:chOff x="3828369" y="4704631"/>
            <a:chExt cx="4051178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211963-E947-D136-7B00-B7AF038BE7AB}"/>
                </a:ext>
              </a:extLst>
            </p:cNvPr>
            <p:cNvSpPr txBox="1"/>
            <p:nvPr/>
          </p:nvSpPr>
          <p:spPr>
            <a:xfrm>
              <a:off x="4302927" y="4704631"/>
              <a:ext cx="3576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언더순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ko-KR" altLang="en-US" sz="4000" dirty="0" err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디스코드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봇</a:t>
              </a:r>
            </a:p>
          </p:txBody>
        </p:sp>
        <p:pic>
          <p:nvPicPr>
            <p:cNvPr id="2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F3FAE88E-76B2-684A-E4E1-7BA112697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369" y="487857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C0AC0427-FE9B-22B7-9800-F170EA2FD1D3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F88B2-B50F-46AD-797E-89C9C16504FF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A106A-607C-A572-CE87-F1266A49980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FA3DA-34B5-9FC4-02F6-8032C8FB6EE0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0BE56-A3A2-6D12-E247-8AA16FDCBD4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2D6F2-7777-132C-AE38-3CD0AB62AB92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3BA9A3-C76E-78D3-4319-0C7EE08F9289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66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8AEDE-9979-2B63-0E40-D16F5A26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니메, 의류, 만화 영화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6FE194-01F9-550E-C569-84CDC7A5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4079454"/>
            <a:ext cx="12182475" cy="51394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F98E10-ABDB-8B09-A0EB-18E04A2873C8}"/>
              </a:ext>
            </a:extLst>
          </p:cNvPr>
          <p:cNvSpPr/>
          <p:nvPr/>
        </p:nvSpPr>
        <p:spPr>
          <a:xfrm>
            <a:off x="-9525" y="-1919288"/>
            <a:ext cx="12201525" cy="3838575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29000">
                <a:srgbClr val="9E9E9E">
                  <a:alpha val="50000"/>
                </a:srgbClr>
              </a:gs>
              <a:gs pos="77000">
                <a:srgbClr val="1B1B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D9F83-5D43-B24D-38E5-67C59129A75E}"/>
              </a:ext>
            </a:extLst>
          </p:cNvPr>
          <p:cNvSpPr txBox="1"/>
          <p:nvPr/>
        </p:nvSpPr>
        <p:spPr>
          <a:xfrm>
            <a:off x="4302927" y="62517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언더순</a:t>
            </a:r>
            <a:r>
              <a:rPr lang="ko-KR" altLang="en-US" sz="40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디스코드</a:t>
            </a:r>
            <a:r>
              <a:rPr lang="ko-KR" altLang="en-US" sz="40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봇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ED56AC-BD5F-3113-180D-B451375442CB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EE90630-F06E-AF8B-1420-6790350E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C0CAD076-C8B1-2EAD-3BB9-E41FF31336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012087-14B2-23AF-1601-F70DEFB8A685}"/>
              </a:ext>
            </a:extLst>
          </p:cNvPr>
          <p:cNvSpPr txBox="1"/>
          <p:nvPr/>
        </p:nvSpPr>
        <p:spPr>
          <a:xfrm>
            <a:off x="1638300" y="238125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1C6445-448A-D120-FB79-A6B61DB41738}"/>
              </a:ext>
            </a:extLst>
          </p:cNvPr>
          <p:cNvCxnSpPr>
            <a:cxnSpLocks/>
          </p:cNvCxnSpPr>
          <p:nvPr/>
        </p:nvCxnSpPr>
        <p:spPr>
          <a:xfrm>
            <a:off x="1728839" y="2863219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2D7428-7A94-9766-B6DC-D4C0ECB75652}"/>
              </a:ext>
            </a:extLst>
          </p:cNvPr>
          <p:cNvSpPr txBox="1"/>
          <p:nvPr/>
        </p:nvSpPr>
        <p:spPr>
          <a:xfrm>
            <a:off x="1638300" y="3915371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주요 기능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791003-23B1-084C-8201-9D4CB17D504D}"/>
              </a:ext>
            </a:extLst>
          </p:cNvPr>
          <p:cNvCxnSpPr>
            <a:cxnSpLocks/>
          </p:cNvCxnSpPr>
          <p:nvPr/>
        </p:nvCxnSpPr>
        <p:spPr>
          <a:xfrm>
            <a:off x="1728839" y="439734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Github 로고 - 무료 소셜 미디어개 아이콘">
            <a:extLst>
              <a:ext uri="{FF2B5EF4-FFF2-40B4-BE49-F238E27FC236}">
                <a16:creationId xmlns:a16="http://schemas.microsoft.com/office/drawing/2014/main" id="{254386F4-D423-E99B-7A5E-A0D7C24E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69" y="7991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E394A0-24BF-B076-C219-9BEB3705B7AA}"/>
              </a:ext>
            </a:extLst>
          </p:cNvPr>
          <p:cNvSpPr txBox="1"/>
          <p:nvPr/>
        </p:nvSpPr>
        <p:spPr>
          <a:xfrm>
            <a:off x="1638300" y="4961973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기술 스택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32E3DD-312B-DA64-1ACD-0F364E276048}"/>
              </a:ext>
            </a:extLst>
          </p:cNvPr>
          <p:cNvCxnSpPr>
            <a:cxnSpLocks/>
          </p:cNvCxnSpPr>
          <p:nvPr/>
        </p:nvCxnSpPr>
        <p:spPr>
          <a:xfrm>
            <a:off x="1728839" y="5443942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665857-A4E7-B9B6-B854-CF5D8DF86603}"/>
              </a:ext>
            </a:extLst>
          </p:cNvPr>
          <p:cNvSpPr txBox="1"/>
          <p:nvPr/>
        </p:nvSpPr>
        <p:spPr>
          <a:xfrm>
            <a:off x="1638300" y="5988270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405916-76A9-F05E-4852-87F6D78D7DD5}"/>
              </a:ext>
            </a:extLst>
          </p:cNvPr>
          <p:cNvCxnSpPr>
            <a:cxnSpLocks/>
          </p:cNvCxnSpPr>
          <p:nvPr/>
        </p:nvCxnSpPr>
        <p:spPr>
          <a:xfrm>
            <a:off x="1728839" y="6470239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DE046D-B206-F10E-A7D2-957E9C5C546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EF61E-B933-0F06-834D-46B62B4093E8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E6DFD6-1700-FB0E-E947-DC641D1DD35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1B8E2-CF41-ABC6-755D-3C66CD299F7F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792B2-A1DA-45CE-CB42-96BA8C9B582C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7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A9916-8EE8-59CA-DD8A-B2BE4EFF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0ADB9F-1B7B-5D69-2259-1268E7E83721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0C44193D-A319-5C92-C918-F70AEC1B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5A415412-DFAE-F1F7-50FA-B8B9A1D38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6F78A0-566E-64A7-FD54-B792C300CB1D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ED8AD6-6243-2D9F-769D-1645D3F96CED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714279-7611-375E-0995-64A4FEE09EDB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EDC52A-13F1-8A34-D0A0-A77DF6B87E5E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E31809-7DBF-062F-414F-CB95ABC1E2FB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435" name="그룹 18434">
            <a:extLst>
              <a:ext uri="{FF2B5EF4-FFF2-40B4-BE49-F238E27FC236}">
                <a16:creationId xmlns:a16="http://schemas.microsoft.com/office/drawing/2014/main" id="{CEB6D4E2-6923-E399-140F-435F7DEE06A7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813152F-2876-90BF-EC28-EC48D39A1A9D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23BF4F4-7409-61E1-00E0-946B18DD73CF}"/>
                </a:ext>
              </a:extLst>
            </p:cNvPr>
            <p:cNvSpPr/>
            <p:nvPr/>
          </p:nvSpPr>
          <p:spPr>
            <a:xfrm>
              <a:off x="10827440" y="4739662"/>
              <a:ext cx="358720" cy="36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Send Icons - Free SVG &amp; PNG Send Images - Noun Project">
              <a:extLst>
                <a:ext uri="{FF2B5EF4-FFF2-40B4-BE49-F238E27FC236}">
                  <a16:creationId xmlns:a16="http://schemas.microsoft.com/office/drawing/2014/main" id="{F56E6D84-7017-F70E-DDDE-0C12F741B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911285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9B66BD-8126-4143-048A-CAC5CB97A917}"/>
                </a:ext>
              </a:extLst>
            </p:cNvPr>
            <p:cNvSpPr txBox="1"/>
            <p:nvPr/>
          </p:nvSpPr>
          <p:spPr>
            <a:xfrm>
              <a:off x="2035104" y="4750385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sp>
        <p:nvSpPr>
          <p:cNvPr id="18436" name="TextBox 18435">
            <a:extLst>
              <a:ext uri="{FF2B5EF4-FFF2-40B4-BE49-F238E27FC236}">
                <a16:creationId xmlns:a16="http://schemas.microsoft.com/office/drawing/2014/main" id="{7B09ED3C-0FE3-32A4-D351-944AACA8B215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92C3BC67-F579-6A6B-985C-5800EF0492F9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8" name="TextBox 18437">
            <a:extLst>
              <a:ext uri="{FF2B5EF4-FFF2-40B4-BE49-F238E27FC236}">
                <a16:creationId xmlns:a16="http://schemas.microsoft.com/office/drawing/2014/main" id="{2306C9A5-67AF-B9DD-94D8-878694A9F4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9" name="TextBox 18438">
            <a:extLst>
              <a:ext uri="{FF2B5EF4-FFF2-40B4-BE49-F238E27FC236}">
                <a16:creationId xmlns:a16="http://schemas.microsoft.com/office/drawing/2014/main" id="{A0F9B797-C211-FBC6-731C-F1A0122FD4DF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40" name="TextBox 18439">
            <a:extLst>
              <a:ext uri="{FF2B5EF4-FFF2-40B4-BE49-F238E27FC236}">
                <a16:creationId xmlns:a16="http://schemas.microsoft.com/office/drawing/2014/main" id="{F257CAD8-D0A7-4477-7725-1F1D51E76C7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1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6D920-4E8E-19B9-5522-5246E9D57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705F87-56AB-5D49-F034-F27BF11F8CB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AB6536FD-40A0-A79F-4B28-27FAB10A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5775AA1B-5624-1344-9A83-88B39B65DF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6EF15E-7980-22EC-3E37-886B76DC6915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E444651-0781-3EBE-93AA-A7E6DFF7DE38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E1E872-6DA6-38F8-4C2E-FAE04796F1D2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4B593F-580B-44A5-6336-D5803541F2EA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64AEAE-583F-9A69-22A0-4A9331C11E6F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6AAAB1-7B82-0818-A5D7-42D49F27EADF}"/>
              </a:ext>
            </a:extLst>
          </p:cNvPr>
          <p:cNvGrpSpPr/>
          <p:nvPr/>
        </p:nvGrpSpPr>
        <p:grpSpPr>
          <a:xfrm>
            <a:off x="10619071" y="2828924"/>
            <a:ext cx="648000" cy="648000"/>
            <a:chOff x="10350688" y="2828924"/>
            <a:chExt cx="648000" cy="64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0B297-F45E-6246-397A-93BC1CBA012F}"/>
                </a:ext>
              </a:extLst>
            </p:cNvPr>
            <p:cNvSpPr/>
            <p:nvPr/>
          </p:nvSpPr>
          <p:spPr>
            <a:xfrm>
              <a:off x="10350688" y="2828924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사람 - 무료 사회적인개 아이콘">
              <a:extLst>
                <a:ext uri="{FF2B5EF4-FFF2-40B4-BE49-F238E27FC236}">
                  <a16:creationId xmlns:a16="http://schemas.microsoft.com/office/drawing/2014/main" id="{36EB4069-9FEE-4924-457C-FB05CFF72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0" r="5864" b="20213"/>
            <a:stretch>
              <a:fillRect/>
            </a:stretch>
          </p:blipFill>
          <p:spPr bwMode="auto">
            <a:xfrm>
              <a:off x="10350688" y="2876550"/>
              <a:ext cx="648000" cy="600374"/>
            </a:xfrm>
            <a:custGeom>
              <a:avLst/>
              <a:gdLst>
                <a:gd name="connsiteX0" fmla="*/ 157050 w 648000"/>
                <a:gd name="connsiteY0" fmla="*/ 0 h 600374"/>
                <a:gd name="connsiteX1" fmla="*/ 490950 w 648000"/>
                <a:gd name="connsiteY1" fmla="*/ 0 h 600374"/>
                <a:gd name="connsiteX2" fmla="*/ 505151 w 648000"/>
                <a:gd name="connsiteY2" fmla="*/ 7708 h 600374"/>
                <a:gd name="connsiteX3" fmla="*/ 648000 w 648000"/>
                <a:gd name="connsiteY3" fmla="*/ 276374 h 600374"/>
                <a:gd name="connsiteX4" fmla="*/ 324000 w 648000"/>
                <a:gd name="connsiteY4" fmla="*/ 600374 h 600374"/>
                <a:gd name="connsiteX5" fmla="*/ 0 w 648000"/>
                <a:gd name="connsiteY5" fmla="*/ 276374 h 600374"/>
                <a:gd name="connsiteX6" fmla="*/ 142849 w 648000"/>
                <a:gd name="connsiteY6" fmla="*/ 7708 h 60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000" h="600374">
                  <a:moveTo>
                    <a:pt x="157050" y="0"/>
                  </a:moveTo>
                  <a:lnTo>
                    <a:pt x="490950" y="0"/>
                  </a:lnTo>
                  <a:lnTo>
                    <a:pt x="505151" y="7708"/>
                  </a:lnTo>
                  <a:cubicBezTo>
                    <a:pt x="591336" y="65934"/>
                    <a:pt x="648000" y="164537"/>
                    <a:pt x="648000" y="276374"/>
                  </a:cubicBezTo>
                  <a:cubicBezTo>
                    <a:pt x="648000" y="455314"/>
                    <a:pt x="502940" y="600374"/>
                    <a:pt x="324000" y="600374"/>
                  </a:cubicBezTo>
                  <a:cubicBezTo>
                    <a:pt x="145060" y="600374"/>
                    <a:pt x="0" y="455314"/>
                    <a:pt x="0" y="276374"/>
                  </a:cubicBezTo>
                  <a:cubicBezTo>
                    <a:pt x="0" y="164537"/>
                    <a:pt x="56664" y="65934"/>
                    <a:pt x="142849" y="7708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432" name="자유형: 도형 18431">
            <a:extLst>
              <a:ext uri="{FF2B5EF4-FFF2-40B4-BE49-F238E27FC236}">
                <a16:creationId xmlns:a16="http://schemas.microsoft.com/office/drawing/2014/main" id="{720175F9-1956-404A-1A3F-A283B33466F8}"/>
              </a:ext>
            </a:extLst>
          </p:cNvPr>
          <p:cNvSpPr/>
          <p:nvPr/>
        </p:nvSpPr>
        <p:spPr>
          <a:xfrm>
            <a:off x="8725692" y="2751204"/>
            <a:ext cx="1798428" cy="809390"/>
          </a:xfrm>
          <a:custGeom>
            <a:avLst/>
            <a:gdLst>
              <a:gd name="connsiteX0" fmla="*/ 106421 w 1798428"/>
              <a:gd name="connsiteY0" fmla="*/ 0 h 809390"/>
              <a:gd name="connsiteX1" fmla="*/ 1421234 w 1798428"/>
              <a:gd name="connsiteY1" fmla="*/ 0 h 809390"/>
              <a:gd name="connsiteX2" fmla="*/ 1539347 w 1798428"/>
              <a:gd name="connsiteY2" fmla="*/ 135893 h 809390"/>
              <a:gd name="connsiteX3" fmla="*/ 1539347 w 1798428"/>
              <a:gd name="connsiteY3" fmla="*/ 329737 h 809390"/>
              <a:gd name="connsiteX4" fmla="*/ 1798428 w 1798428"/>
              <a:gd name="connsiteY4" fmla="*/ 435356 h 809390"/>
              <a:gd name="connsiteX5" fmla="*/ 1798428 w 1798428"/>
              <a:gd name="connsiteY5" fmla="*/ 435357 h 809390"/>
              <a:gd name="connsiteX6" fmla="*/ 1539347 w 1798428"/>
              <a:gd name="connsiteY6" fmla="*/ 540976 h 809390"/>
              <a:gd name="connsiteX7" fmla="*/ 1539347 w 1798428"/>
              <a:gd name="connsiteY7" fmla="*/ 679447 h 809390"/>
              <a:gd name="connsiteX8" fmla="*/ 1467209 w 1798428"/>
              <a:gd name="connsiteY8" fmla="*/ 804661 h 809390"/>
              <a:gd name="connsiteX9" fmla="*/ 1446850 w 1798428"/>
              <a:gd name="connsiteY9" fmla="*/ 809390 h 809390"/>
              <a:gd name="connsiteX10" fmla="*/ 135893 w 1798428"/>
              <a:gd name="connsiteY10" fmla="*/ 809390 h 809390"/>
              <a:gd name="connsiteX11" fmla="*/ 0 w 1798428"/>
              <a:gd name="connsiteY11" fmla="*/ 673497 h 809390"/>
              <a:gd name="connsiteX12" fmla="*/ 0 w 1798428"/>
              <a:gd name="connsiteY12" fmla="*/ 129943 h 809390"/>
              <a:gd name="connsiteX13" fmla="*/ 82997 w 1798428"/>
              <a:gd name="connsiteY13" fmla="*/ 4729 h 80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98428" h="809390">
                <a:moveTo>
                  <a:pt x="106421" y="0"/>
                </a:moveTo>
                <a:lnTo>
                  <a:pt x="1421234" y="0"/>
                </a:lnTo>
                <a:cubicBezTo>
                  <a:pt x="1486466" y="0"/>
                  <a:pt x="1539347" y="60841"/>
                  <a:pt x="1539347" y="135893"/>
                </a:cubicBezTo>
                <a:lnTo>
                  <a:pt x="1539347" y="329737"/>
                </a:lnTo>
                <a:lnTo>
                  <a:pt x="1798428" y="435356"/>
                </a:lnTo>
                <a:lnTo>
                  <a:pt x="1798428" y="435357"/>
                </a:lnTo>
                <a:lnTo>
                  <a:pt x="1539347" y="540976"/>
                </a:lnTo>
                <a:lnTo>
                  <a:pt x="1539347" y="679447"/>
                </a:lnTo>
                <a:cubicBezTo>
                  <a:pt x="1539347" y="735736"/>
                  <a:pt x="1509601" y="784031"/>
                  <a:pt x="1467209" y="804661"/>
                </a:cubicBezTo>
                <a:lnTo>
                  <a:pt x="1446850" y="809390"/>
                </a:lnTo>
                <a:lnTo>
                  <a:pt x="135893" y="809390"/>
                </a:lnTo>
                <a:cubicBezTo>
                  <a:pt x="60841" y="809390"/>
                  <a:pt x="0" y="748549"/>
                  <a:pt x="0" y="673497"/>
                </a:cubicBezTo>
                <a:lnTo>
                  <a:pt x="0" y="129943"/>
                </a:lnTo>
                <a:cubicBezTo>
                  <a:pt x="0" y="73654"/>
                  <a:pt x="34223" y="25359"/>
                  <a:pt x="82997" y="47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 descr="아니메, 만화 영화, 망가, 히메 컷이(가) 표시된 사진">
            <a:extLst>
              <a:ext uri="{FF2B5EF4-FFF2-40B4-BE49-F238E27FC236}">
                <a16:creationId xmlns:a16="http://schemas.microsoft.com/office/drawing/2014/main" id="{81431DB5-0424-CED2-D1DE-5A7661FD5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22264" r="15069" b="26604"/>
          <a:stretch>
            <a:fillRect/>
          </a:stretch>
        </p:blipFill>
        <p:spPr>
          <a:xfrm>
            <a:off x="1943563" y="3787985"/>
            <a:ext cx="648000" cy="648000"/>
          </a:xfrm>
          <a:custGeom>
            <a:avLst/>
            <a:gdLst>
              <a:gd name="connsiteX0" fmla="*/ 324000 w 648000"/>
              <a:gd name="connsiteY0" fmla="*/ 0 h 648000"/>
              <a:gd name="connsiteX1" fmla="*/ 648000 w 648000"/>
              <a:gd name="connsiteY1" fmla="*/ 324000 h 648000"/>
              <a:gd name="connsiteX2" fmla="*/ 324000 w 648000"/>
              <a:gd name="connsiteY2" fmla="*/ 648000 h 648000"/>
              <a:gd name="connsiteX3" fmla="*/ 0 w 648000"/>
              <a:gd name="connsiteY3" fmla="*/ 324000 h 648000"/>
              <a:gd name="connsiteX4" fmla="*/ 324000 w 648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00" h="648000">
                <a:moveTo>
                  <a:pt x="324000" y="0"/>
                </a:moveTo>
                <a:cubicBezTo>
                  <a:pt x="502940" y="0"/>
                  <a:pt x="648000" y="145060"/>
                  <a:pt x="648000" y="324000"/>
                </a:cubicBezTo>
                <a:cubicBezTo>
                  <a:pt x="648000" y="502940"/>
                  <a:pt x="502940" y="648000"/>
                  <a:pt x="324000" y="648000"/>
                </a:cubicBezTo>
                <a:cubicBezTo>
                  <a:pt x="145060" y="648000"/>
                  <a:pt x="0" y="502940"/>
                  <a:pt x="0" y="324000"/>
                </a:cubicBezTo>
                <a:cubicBezTo>
                  <a:pt x="0" y="145060"/>
                  <a:pt x="145060" y="0"/>
                  <a:pt x="324000" y="0"/>
                </a:cubicBezTo>
                <a:close/>
              </a:path>
            </a:pathLst>
          </a:cu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233CEA9-C283-FBB6-BAD2-13191DE64BA7}"/>
              </a:ext>
            </a:extLst>
          </p:cNvPr>
          <p:cNvSpPr txBox="1"/>
          <p:nvPr/>
        </p:nvSpPr>
        <p:spPr>
          <a:xfrm>
            <a:off x="8896350" y="296825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더순아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~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0987BB6-7F01-FBD9-E1F0-A4AAF21F3514}"/>
              </a:ext>
            </a:extLst>
          </p:cNvPr>
          <p:cNvSpPr/>
          <p:nvPr/>
        </p:nvSpPr>
        <p:spPr>
          <a:xfrm>
            <a:off x="2759120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B331A9C-2509-AD57-966A-7E5A5A59B0F4}"/>
              </a:ext>
            </a:extLst>
          </p:cNvPr>
          <p:cNvSpPr/>
          <p:nvPr/>
        </p:nvSpPr>
        <p:spPr>
          <a:xfrm>
            <a:off x="2932043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DE14AB9-93E6-9D11-FADA-33F86F1616A9}"/>
              </a:ext>
            </a:extLst>
          </p:cNvPr>
          <p:cNvSpPr/>
          <p:nvPr/>
        </p:nvSpPr>
        <p:spPr>
          <a:xfrm>
            <a:off x="3104966" y="405798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36" name="TextBox 18435">
            <a:extLst>
              <a:ext uri="{FF2B5EF4-FFF2-40B4-BE49-F238E27FC236}">
                <a16:creationId xmlns:a16="http://schemas.microsoft.com/office/drawing/2014/main" id="{334E9AB2-FC84-C6FD-E14A-A9ECDA23BB8D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1A044D13-5021-DA8D-9F93-183D86FE6351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8" name="TextBox 18437">
            <a:extLst>
              <a:ext uri="{FF2B5EF4-FFF2-40B4-BE49-F238E27FC236}">
                <a16:creationId xmlns:a16="http://schemas.microsoft.com/office/drawing/2014/main" id="{0751AD96-5DAA-5FEF-C09B-1AF5901A6363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39" name="TextBox 18438">
            <a:extLst>
              <a:ext uri="{FF2B5EF4-FFF2-40B4-BE49-F238E27FC236}">
                <a16:creationId xmlns:a16="http://schemas.microsoft.com/office/drawing/2014/main" id="{F169C9E4-11E9-1CD2-B40D-5093DDAED594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440" name="TextBox 18439">
            <a:extLst>
              <a:ext uri="{FF2B5EF4-FFF2-40B4-BE49-F238E27FC236}">
                <a16:creationId xmlns:a16="http://schemas.microsoft.com/office/drawing/2014/main" id="{3AE8C1B7-BA2A-EFCB-07D7-387A485127A4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8441" name="그룹 18440">
            <a:extLst>
              <a:ext uri="{FF2B5EF4-FFF2-40B4-BE49-F238E27FC236}">
                <a16:creationId xmlns:a16="http://schemas.microsoft.com/office/drawing/2014/main" id="{FA95A946-1381-9F7F-6465-030A1EA7798E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442" name="사각형: 둥근 모서리 18441">
              <a:extLst>
                <a:ext uri="{FF2B5EF4-FFF2-40B4-BE49-F238E27FC236}">
                  <a16:creationId xmlns:a16="http://schemas.microsoft.com/office/drawing/2014/main" id="{9E0C9C16-23F9-DF5B-D115-93FBC4CBB73D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43" name="그림 18442" descr="Send Icons - Free SVG &amp; PNG Send Images - Noun Project">
              <a:extLst>
                <a:ext uri="{FF2B5EF4-FFF2-40B4-BE49-F238E27FC236}">
                  <a16:creationId xmlns:a16="http://schemas.microsoft.com/office/drawing/2014/main" id="{FB6BC844-C504-5BB0-0ABF-F8D13F15C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5401681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4" name="TextBox 18443">
              <a:extLst>
                <a:ext uri="{FF2B5EF4-FFF2-40B4-BE49-F238E27FC236}">
                  <a16:creationId xmlns:a16="http://schemas.microsoft.com/office/drawing/2014/main" id="{D562114F-801F-1BE3-FC4E-B439F649F242}"/>
                </a:ext>
              </a:extLst>
            </p:cNvPr>
            <p:cNvSpPr txBox="1"/>
            <p:nvPr/>
          </p:nvSpPr>
          <p:spPr>
            <a:xfrm>
              <a:off x="5655460" y="4750385"/>
              <a:ext cx="2728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API </a:t>
              </a: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요금 상 한 번만 사용 가능합니다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6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3D931-A7CF-A406-835B-6ABDE65F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ADF24C-386F-469A-87E9-2619FB8F6AB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294EA586-6A7B-C0A1-E17F-8415770D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B2252143-62CC-9268-2303-6D5C825B19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04587B-11F7-54A3-6046-06C40023B429}"/>
              </a:ext>
            </a:extLst>
          </p:cNvPr>
          <p:cNvSpPr txBox="1"/>
          <p:nvPr/>
        </p:nvSpPr>
        <p:spPr>
          <a:xfrm>
            <a:off x="1638300" y="590631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아키텍처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412F5F-45F4-71A6-5954-139FA878BB19}"/>
              </a:ext>
            </a:extLst>
          </p:cNvPr>
          <p:cNvCxnSpPr>
            <a:cxnSpLocks/>
          </p:cNvCxnSpPr>
          <p:nvPr/>
        </p:nvCxnSpPr>
        <p:spPr>
          <a:xfrm>
            <a:off x="1728839" y="1072600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6BCFC7-10F4-ACFD-C0D6-79E0138814BE}"/>
              </a:ext>
            </a:extLst>
          </p:cNvPr>
          <p:cNvSpPr txBox="1"/>
          <p:nvPr/>
        </p:nvSpPr>
        <p:spPr>
          <a:xfrm>
            <a:off x="1638300" y="1800904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챗봇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체험해보기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FC8E86-ED20-2123-6161-A31C1E222BE0}"/>
              </a:ext>
            </a:extLst>
          </p:cNvPr>
          <p:cNvCxnSpPr>
            <a:cxnSpLocks/>
          </p:cNvCxnSpPr>
          <p:nvPr/>
        </p:nvCxnSpPr>
        <p:spPr>
          <a:xfrm>
            <a:off x="1728839" y="2282873"/>
            <a:ext cx="928636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700DC5-53C9-EDB4-B244-94466C61F9EA}"/>
              </a:ext>
            </a:extLst>
          </p:cNvPr>
          <p:cNvSpPr/>
          <p:nvPr/>
        </p:nvSpPr>
        <p:spPr>
          <a:xfrm>
            <a:off x="1728839" y="2590800"/>
            <a:ext cx="9694142" cy="2724148"/>
          </a:xfrm>
          <a:prstGeom prst="roundRect">
            <a:avLst>
              <a:gd name="adj" fmla="val 899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5C2280-7CFF-A667-25B2-7A19D2D55D39}"/>
              </a:ext>
            </a:extLst>
          </p:cNvPr>
          <p:cNvGrpSpPr/>
          <p:nvPr/>
        </p:nvGrpSpPr>
        <p:grpSpPr>
          <a:xfrm>
            <a:off x="1865916" y="4667250"/>
            <a:ext cx="9442142" cy="504825"/>
            <a:chOff x="1865916" y="4667250"/>
            <a:chExt cx="9442142" cy="5048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CF564E5-F0A9-62D9-6D01-8F94036BAA6B}"/>
                </a:ext>
              </a:extLst>
            </p:cNvPr>
            <p:cNvSpPr/>
            <p:nvPr/>
          </p:nvSpPr>
          <p:spPr>
            <a:xfrm>
              <a:off x="1865916" y="4667250"/>
              <a:ext cx="9442142" cy="5048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Send Icons - Free SVG &amp; PNG Send Images - Noun Project">
              <a:extLst>
                <a:ext uri="{FF2B5EF4-FFF2-40B4-BE49-F238E27FC236}">
                  <a16:creationId xmlns:a16="http://schemas.microsoft.com/office/drawing/2014/main" id="{24134AE7-44E5-6D62-A155-BBC1AEA54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5401681" y="4824034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F558E5-3209-8096-F1CE-E3F87C65B139}"/>
                </a:ext>
              </a:extLst>
            </p:cNvPr>
            <p:cNvSpPr txBox="1"/>
            <p:nvPr/>
          </p:nvSpPr>
          <p:spPr>
            <a:xfrm>
              <a:off x="5655460" y="4750385"/>
              <a:ext cx="2728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API </a:t>
              </a: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요금 상 한 번만 사용 가능합니다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A3A2F4E-AEE0-90D5-321F-6F817DE400EE}"/>
              </a:ext>
            </a:extLst>
          </p:cNvPr>
          <p:cNvGrpSpPr/>
          <p:nvPr/>
        </p:nvGrpSpPr>
        <p:grpSpPr>
          <a:xfrm>
            <a:off x="10619071" y="2828924"/>
            <a:ext cx="648000" cy="648000"/>
            <a:chOff x="10350688" y="2828924"/>
            <a:chExt cx="648000" cy="64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2A67BA-EF40-EBB1-B59F-529571B04FF3}"/>
                </a:ext>
              </a:extLst>
            </p:cNvPr>
            <p:cNvSpPr/>
            <p:nvPr/>
          </p:nvSpPr>
          <p:spPr>
            <a:xfrm>
              <a:off x="10350688" y="2828924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사람 - 무료 사회적인개 아이콘">
              <a:extLst>
                <a:ext uri="{FF2B5EF4-FFF2-40B4-BE49-F238E27FC236}">
                  <a16:creationId xmlns:a16="http://schemas.microsoft.com/office/drawing/2014/main" id="{97AD54A0-5B72-F165-BD60-D0C89BF53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0" r="5864" b="20213"/>
            <a:stretch>
              <a:fillRect/>
            </a:stretch>
          </p:blipFill>
          <p:spPr bwMode="auto">
            <a:xfrm>
              <a:off x="10350688" y="2876550"/>
              <a:ext cx="648000" cy="600374"/>
            </a:xfrm>
            <a:custGeom>
              <a:avLst/>
              <a:gdLst>
                <a:gd name="connsiteX0" fmla="*/ 157050 w 648000"/>
                <a:gd name="connsiteY0" fmla="*/ 0 h 600374"/>
                <a:gd name="connsiteX1" fmla="*/ 490950 w 648000"/>
                <a:gd name="connsiteY1" fmla="*/ 0 h 600374"/>
                <a:gd name="connsiteX2" fmla="*/ 505151 w 648000"/>
                <a:gd name="connsiteY2" fmla="*/ 7708 h 600374"/>
                <a:gd name="connsiteX3" fmla="*/ 648000 w 648000"/>
                <a:gd name="connsiteY3" fmla="*/ 276374 h 600374"/>
                <a:gd name="connsiteX4" fmla="*/ 324000 w 648000"/>
                <a:gd name="connsiteY4" fmla="*/ 600374 h 600374"/>
                <a:gd name="connsiteX5" fmla="*/ 0 w 648000"/>
                <a:gd name="connsiteY5" fmla="*/ 276374 h 600374"/>
                <a:gd name="connsiteX6" fmla="*/ 142849 w 648000"/>
                <a:gd name="connsiteY6" fmla="*/ 7708 h 60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000" h="600374">
                  <a:moveTo>
                    <a:pt x="157050" y="0"/>
                  </a:moveTo>
                  <a:lnTo>
                    <a:pt x="490950" y="0"/>
                  </a:lnTo>
                  <a:lnTo>
                    <a:pt x="505151" y="7708"/>
                  </a:lnTo>
                  <a:cubicBezTo>
                    <a:pt x="591336" y="65934"/>
                    <a:pt x="648000" y="164537"/>
                    <a:pt x="648000" y="276374"/>
                  </a:cubicBezTo>
                  <a:cubicBezTo>
                    <a:pt x="648000" y="455314"/>
                    <a:pt x="502940" y="600374"/>
                    <a:pt x="324000" y="600374"/>
                  </a:cubicBezTo>
                  <a:cubicBezTo>
                    <a:pt x="145060" y="600374"/>
                    <a:pt x="0" y="455314"/>
                    <a:pt x="0" y="276374"/>
                  </a:cubicBezTo>
                  <a:cubicBezTo>
                    <a:pt x="0" y="164537"/>
                    <a:pt x="56664" y="65934"/>
                    <a:pt x="142849" y="7708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그림 44" descr="아니메, 만화 영화, 망가, 히메 컷이(가) 표시된 사진">
            <a:extLst>
              <a:ext uri="{FF2B5EF4-FFF2-40B4-BE49-F238E27FC236}">
                <a16:creationId xmlns:a16="http://schemas.microsoft.com/office/drawing/2014/main" id="{8CEE2F83-B716-B221-BF09-9962EE714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22264" r="15069" b="26604"/>
          <a:stretch>
            <a:fillRect/>
          </a:stretch>
        </p:blipFill>
        <p:spPr>
          <a:xfrm>
            <a:off x="1943563" y="3787985"/>
            <a:ext cx="648000" cy="648000"/>
          </a:xfrm>
          <a:custGeom>
            <a:avLst/>
            <a:gdLst>
              <a:gd name="connsiteX0" fmla="*/ 324000 w 648000"/>
              <a:gd name="connsiteY0" fmla="*/ 0 h 648000"/>
              <a:gd name="connsiteX1" fmla="*/ 648000 w 648000"/>
              <a:gd name="connsiteY1" fmla="*/ 324000 h 648000"/>
              <a:gd name="connsiteX2" fmla="*/ 324000 w 648000"/>
              <a:gd name="connsiteY2" fmla="*/ 648000 h 648000"/>
              <a:gd name="connsiteX3" fmla="*/ 0 w 648000"/>
              <a:gd name="connsiteY3" fmla="*/ 324000 h 648000"/>
              <a:gd name="connsiteX4" fmla="*/ 324000 w 648000"/>
              <a:gd name="connsiteY4" fmla="*/ 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00" h="648000">
                <a:moveTo>
                  <a:pt x="324000" y="0"/>
                </a:moveTo>
                <a:cubicBezTo>
                  <a:pt x="502940" y="0"/>
                  <a:pt x="648000" y="145060"/>
                  <a:pt x="648000" y="324000"/>
                </a:cubicBezTo>
                <a:cubicBezTo>
                  <a:pt x="648000" y="502940"/>
                  <a:pt x="502940" y="648000"/>
                  <a:pt x="324000" y="648000"/>
                </a:cubicBezTo>
                <a:cubicBezTo>
                  <a:pt x="145060" y="648000"/>
                  <a:pt x="0" y="502940"/>
                  <a:pt x="0" y="324000"/>
                </a:cubicBezTo>
                <a:cubicBezTo>
                  <a:pt x="0" y="145060"/>
                  <a:pt x="145060" y="0"/>
                  <a:pt x="324000" y="0"/>
                </a:cubicBezTo>
                <a:close/>
              </a:path>
            </a:pathLst>
          </a:cu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344C898-7B23-1BF1-F159-60D31F9204F2}"/>
              </a:ext>
            </a:extLst>
          </p:cNvPr>
          <p:cNvSpPr/>
          <p:nvPr/>
        </p:nvSpPr>
        <p:spPr>
          <a:xfrm rot="10800000">
            <a:off x="2759120" y="3697947"/>
            <a:ext cx="4813255" cy="815340"/>
          </a:xfrm>
          <a:custGeom>
            <a:avLst/>
            <a:gdLst>
              <a:gd name="connsiteX0" fmla="*/ 4436060 w 4813255"/>
              <a:gd name="connsiteY0" fmla="*/ 815340 h 815340"/>
              <a:gd name="connsiteX1" fmla="*/ 135888 w 4813255"/>
              <a:gd name="connsiteY1" fmla="*/ 815340 h 815340"/>
              <a:gd name="connsiteX2" fmla="*/ 82997 w 4813255"/>
              <a:gd name="connsiteY2" fmla="*/ 804662 h 815340"/>
              <a:gd name="connsiteX3" fmla="*/ 0 w 4813255"/>
              <a:gd name="connsiteY3" fmla="*/ 679448 h 815340"/>
              <a:gd name="connsiteX4" fmla="*/ 0 w 4813255"/>
              <a:gd name="connsiteY4" fmla="*/ 135893 h 815340"/>
              <a:gd name="connsiteX5" fmla="*/ 135893 w 4813255"/>
              <a:gd name="connsiteY5" fmla="*/ 0 h 815340"/>
              <a:gd name="connsiteX6" fmla="*/ 4436060 w 4813255"/>
              <a:gd name="connsiteY6" fmla="*/ 0 h 815340"/>
              <a:gd name="connsiteX7" fmla="*/ 4554173 w 4813255"/>
              <a:gd name="connsiteY7" fmla="*/ 135893 h 815340"/>
              <a:gd name="connsiteX8" fmla="*/ 4554173 w 4813255"/>
              <a:gd name="connsiteY8" fmla="*/ 329737 h 815340"/>
              <a:gd name="connsiteX9" fmla="*/ 4813255 w 4813255"/>
              <a:gd name="connsiteY9" fmla="*/ 435356 h 815340"/>
              <a:gd name="connsiteX10" fmla="*/ 4554173 w 4813255"/>
              <a:gd name="connsiteY10" fmla="*/ 540976 h 815340"/>
              <a:gd name="connsiteX11" fmla="*/ 4554173 w 4813255"/>
              <a:gd name="connsiteY11" fmla="*/ 679447 h 815340"/>
              <a:gd name="connsiteX12" fmla="*/ 4436060 w 4813255"/>
              <a:gd name="connsiteY12" fmla="*/ 815340 h 81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3255" h="815340">
                <a:moveTo>
                  <a:pt x="4436060" y="815340"/>
                </a:moveTo>
                <a:lnTo>
                  <a:pt x="135888" y="815340"/>
                </a:lnTo>
                <a:lnTo>
                  <a:pt x="82997" y="804662"/>
                </a:lnTo>
                <a:cubicBezTo>
                  <a:pt x="34223" y="784032"/>
                  <a:pt x="0" y="735737"/>
                  <a:pt x="0" y="679448"/>
                </a:cubicBezTo>
                <a:lnTo>
                  <a:pt x="0" y="135893"/>
                </a:lnTo>
                <a:cubicBezTo>
                  <a:pt x="0" y="60841"/>
                  <a:pt x="60841" y="0"/>
                  <a:pt x="135893" y="0"/>
                </a:cubicBezTo>
                <a:lnTo>
                  <a:pt x="4436060" y="0"/>
                </a:lnTo>
                <a:cubicBezTo>
                  <a:pt x="4501292" y="0"/>
                  <a:pt x="4554173" y="60841"/>
                  <a:pt x="4554173" y="135893"/>
                </a:cubicBezTo>
                <a:lnTo>
                  <a:pt x="4554173" y="329737"/>
                </a:lnTo>
                <a:lnTo>
                  <a:pt x="4813255" y="435356"/>
                </a:lnTo>
                <a:lnTo>
                  <a:pt x="4554173" y="540976"/>
                </a:lnTo>
                <a:lnTo>
                  <a:pt x="4554173" y="679447"/>
                </a:lnTo>
                <a:cubicBezTo>
                  <a:pt x="4554173" y="754499"/>
                  <a:pt x="4501292" y="815340"/>
                  <a:pt x="4436060" y="8153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D80C6D-1265-0D47-489C-117CA4CC5E37}"/>
              </a:ext>
            </a:extLst>
          </p:cNvPr>
          <p:cNvSpPr txBox="1"/>
          <p:nvPr/>
        </p:nvSpPr>
        <p:spPr>
          <a:xfrm>
            <a:off x="3183615" y="3920950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뭐야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~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지금까지 어디서 놀다 온 거야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?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이제야 인사해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?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3E3CBE14-E4EF-B2A8-428D-694F38B6C227}"/>
              </a:ext>
            </a:extLst>
          </p:cNvPr>
          <p:cNvSpPr/>
          <p:nvPr/>
        </p:nvSpPr>
        <p:spPr>
          <a:xfrm>
            <a:off x="8725692" y="2751204"/>
            <a:ext cx="1798428" cy="809390"/>
          </a:xfrm>
          <a:custGeom>
            <a:avLst/>
            <a:gdLst>
              <a:gd name="connsiteX0" fmla="*/ 106421 w 1798428"/>
              <a:gd name="connsiteY0" fmla="*/ 0 h 809390"/>
              <a:gd name="connsiteX1" fmla="*/ 1421234 w 1798428"/>
              <a:gd name="connsiteY1" fmla="*/ 0 h 809390"/>
              <a:gd name="connsiteX2" fmla="*/ 1539347 w 1798428"/>
              <a:gd name="connsiteY2" fmla="*/ 135893 h 809390"/>
              <a:gd name="connsiteX3" fmla="*/ 1539347 w 1798428"/>
              <a:gd name="connsiteY3" fmla="*/ 329737 h 809390"/>
              <a:gd name="connsiteX4" fmla="*/ 1798428 w 1798428"/>
              <a:gd name="connsiteY4" fmla="*/ 435356 h 809390"/>
              <a:gd name="connsiteX5" fmla="*/ 1798428 w 1798428"/>
              <a:gd name="connsiteY5" fmla="*/ 435357 h 809390"/>
              <a:gd name="connsiteX6" fmla="*/ 1539347 w 1798428"/>
              <a:gd name="connsiteY6" fmla="*/ 540976 h 809390"/>
              <a:gd name="connsiteX7" fmla="*/ 1539347 w 1798428"/>
              <a:gd name="connsiteY7" fmla="*/ 679447 h 809390"/>
              <a:gd name="connsiteX8" fmla="*/ 1467209 w 1798428"/>
              <a:gd name="connsiteY8" fmla="*/ 804661 h 809390"/>
              <a:gd name="connsiteX9" fmla="*/ 1446850 w 1798428"/>
              <a:gd name="connsiteY9" fmla="*/ 809390 h 809390"/>
              <a:gd name="connsiteX10" fmla="*/ 135893 w 1798428"/>
              <a:gd name="connsiteY10" fmla="*/ 809390 h 809390"/>
              <a:gd name="connsiteX11" fmla="*/ 0 w 1798428"/>
              <a:gd name="connsiteY11" fmla="*/ 673497 h 809390"/>
              <a:gd name="connsiteX12" fmla="*/ 0 w 1798428"/>
              <a:gd name="connsiteY12" fmla="*/ 129943 h 809390"/>
              <a:gd name="connsiteX13" fmla="*/ 82997 w 1798428"/>
              <a:gd name="connsiteY13" fmla="*/ 4729 h 80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98428" h="809390">
                <a:moveTo>
                  <a:pt x="106421" y="0"/>
                </a:moveTo>
                <a:lnTo>
                  <a:pt x="1421234" y="0"/>
                </a:lnTo>
                <a:cubicBezTo>
                  <a:pt x="1486466" y="0"/>
                  <a:pt x="1539347" y="60841"/>
                  <a:pt x="1539347" y="135893"/>
                </a:cubicBezTo>
                <a:lnTo>
                  <a:pt x="1539347" y="329737"/>
                </a:lnTo>
                <a:lnTo>
                  <a:pt x="1798428" y="435356"/>
                </a:lnTo>
                <a:lnTo>
                  <a:pt x="1798428" y="435357"/>
                </a:lnTo>
                <a:lnTo>
                  <a:pt x="1539347" y="540976"/>
                </a:lnTo>
                <a:lnTo>
                  <a:pt x="1539347" y="679447"/>
                </a:lnTo>
                <a:cubicBezTo>
                  <a:pt x="1539347" y="735736"/>
                  <a:pt x="1509601" y="784031"/>
                  <a:pt x="1467209" y="804661"/>
                </a:cubicBezTo>
                <a:lnTo>
                  <a:pt x="1446850" y="809390"/>
                </a:lnTo>
                <a:lnTo>
                  <a:pt x="135893" y="809390"/>
                </a:lnTo>
                <a:cubicBezTo>
                  <a:pt x="60841" y="809390"/>
                  <a:pt x="0" y="748549"/>
                  <a:pt x="0" y="673497"/>
                </a:cubicBezTo>
                <a:lnTo>
                  <a:pt x="0" y="129943"/>
                </a:lnTo>
                <a:cubicBezTo>
                  <a:pt x="0" y="73654"/>
                  <a:pt x="34223" y="25359"/>
                  <a:pt x="82997" y="47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DA62C-859A-FF51-59EF-8BE62ECFCEF5}"/>
              </a:ext>
            </a:extLst>
          </p:cNvPr>
          <p:cNvSpPr txBox="1"/>
          <p:nvPr/>
        </p:nvSpPr>
        <p:spPr>
          <a:xfrm>
            <a:off x="8896350" y="296825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더순아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~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FDA8ED-2CE5-FD75-930F-67504F19410E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D3C3B-7BD2-D278-81E4-FF17B0799903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8BBF5A-5759-457C-82A0-E7FEB3D2ADCC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FDF63-A523-E1DF-7793-37C37C82422D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B7DB9B-DC5C-9721-EB59-1B16FBC9602E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5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760D8-4E39-A35B-32DE-A417A4F4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F340D5F-D3CB-6624-BDDD-1C4202590539}"/>
              </a:ext>
            </a:extLst>
          </p:cNvPr>
          <p:cNvSpPr/>
          <p:nvPr/>
        </p:nvSpPr>
        <p:spPr>
          <a:xfrm>
            <a:off x="11308058" y="209549"/>
            <a:ext cx="504000" cy="18213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래픽, 스크린샷, 디자인이(가) 표시된 사진">
            <a:extLst>
              <a:ext uri="{FF2B5EF4-FFF2-40B4-BE49-F238E27FC236}">
                <a16:creationId xmlns:a16="http://schemas.microsoft.com/office/drawing/2014/main" id="{2420D8C0-80A8-5C62-A70F-03DBC811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A5F36-19EA-957D-73C3-7C8581E6BA0F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771E3-7218-A006-09D1-86929A15A1BD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87BF4-E7DB-960A-0D0E-996030B37E4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0CC66-129E-FE61-9E75-FE1DBDC1039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F8CCA-99DC-3D0C-45FC-13C4F5DE955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글로벌 - 무료 편물개 아이콘">
            <a:extLst>
              <a:ext uri="{FF2B5EF4-FFF2-40B4-BE49-F238E27FC236}">
                <a16:creationId xmlns:a16="http://schemas.microsoft.com/office/drawing/2014/main" id="{09DFE4ED-AEBB-3DCF-406B-4B332ECC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D703D-F677-B943-4536-381B6C5EC394}"/>
              </a:ext>
            </a:extLst>
          </p:cNvPr>
          <p:cNvSpPr txBox="1"/>
          <p:nvPr/>
        </p:nvSpPr>
        <p:spPr>
          <a:xfrm>
            <a:off x="2495174" y="2528439"/>
            <a:ext cx="1048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CF05A-1DA3-B5D5-9248-98DA2F7D186B}"/>
              </a:ext>
            </a:extLst>
          </p:cNvPr>
          <p:cNvSpPr txBox="1"/>
          <p:nvPr/>
        </p:nvSpPr>
        <p:spPr>
          <a:xfrm>
            <a:off x="5542002" y="2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안녕하세요</a:t>
            </a:r>
            <a:r>
              <a:rPr lang="en-US" altLang="ko-KR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193AD-30C2-DE00-03A6-B44F6B991043}"/>
              </a:ext>
            </a:extLst>
          </p:cNvPr>
          <p:cNvSpPr txBox="1"/>
          <p:nvPr/>
        </p:nvSpPr>
        <p:spPr>
          <a:xfrm>
            <a:off x="4749236" y="2497662"/>
            <a:ext cx="2929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주니어 개발자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DC208-469C-F714-4B29-32EECD267CC2}"/>
              </a:ext>
            </a:extLst>
          </p:cNvPr>
          <p:cNvSpPr txBox="1"/>
          <p:nvPr/>
        </p:nvSpPr>
        <p:spPr>
          <a:xfrm>
            <a:off x="8883620" y="25284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입니다</a:t>
            </a:r>
            <a:r>
              <a:rPr lang="en-US" altLang="ko-KR" sz="4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8EF6E-20E1-14D5-652E-187B7CBDEE90}"/>
              </a:ext>
            </a:extLst>
          </p:cNvPr>
          <p:cNvSpPr txBox="1"/>
          <p:nvPr/>
        </p:nvSpPr>
        <p:spPr>
          <a:xfrm>
            <a:off x="4309082" y="3150722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프론트앤드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 개발자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9C39B-2ADE-27EE-9BE6-C32AD90010DD}"/>
              </a:ext>
            </a:extLst>
          </p:cNvPr>
          <p:cNvSpPr txBox="1"/>
          <p:nvPr/>
        </p:nvSpPr>
        <p:spPr>
          <a:xfrm>
            <a:off x="4205688" y="3854530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AI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를 활용한 개발자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790CE-BF19-3589-24ED-365CDCDCCD7F}"/>
              </a:ext>
            </a:extLst>
          </p:cNvPr>
          <p:cNvSpPr txBox="1"/>
          <p:nvPr/>
        </p:nvSpPr>
        <p:spPr>
          <a:xfrm>
            <a:off x="5461641" y="4558338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홍태의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569C6-ED51-C58B-1B9C-C81B7D6BC164}"/>
              </a:ext>
            </a:extLst>
          </p:cNvPr>
          <p:cNvSpPr txBox="1"/>
          <p:nvPr/>
        </p:nvSpPr>
        <p:spPr>
          <a:xfrm>
            <a:off x="5461641" y="5262146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언더리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56AAE-9BDD-529C-A260-0335C1AB176B}"/>
              </a:ext>
            </a:extLst>
          </p:cNvPr>
          <p:cNvGrpSpPr/>
          <p:nvPr/>
        </p:nvGrpSpPr>
        <p:grpSpPr>
          <a:xfrm>
            <a:off x="3866469" y="3707278"/>
            <a:ext cx="4420839" cy="378000"/>
            <a:chOff x="4076700" y="3574911"/>
            <a:chExt cx="4420839" cy="378000"/>
          </a:xfrm>
        </p:grpSpPr>
        <p:pic>
          <p:nvPicPr>
            <p:cNvPr id="26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2711590D-8BFD-A614-66BD-EBBE15853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7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nstagram - Free social icons">
              <a:extLst>
                <a:ext uri="{FF2B5EF4-FFF2-40B4-BE49-F238E27FC236}">
                  <a16:creationId xmlns:a16="http://schemas.microsoft.com/office/drawing/2014/main" id="{01FE7A22-E1A8-B4CC-D9BE-213E0B182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ogo Discord icon - Free Download PNG &amp; SVG | Streamline">
              <a:extLst>
                <a:ext uri="{FF2B5EF4-FFF2-40B4-BE49-F238E27FC236}">
                  <a16:creationId xmlns:a16="http://schemas.microsoft.com/office/drawing/2014/main" id="{BE98D072-95AF-2148-CFB3-40CCFFDB1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mail - Free multimedia icons">
              <a:extLst>
                <a:ext uri="{FF2B5EF4-FFF2-40B4-BE49-F238E27FC236}">
                  <a16:creationId xmlns:a16="http://schemas.microsoft.com/office/drawing/2014/main" id="{951D1C9E-9CD9-9BD7-7B6A-97F48EF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650" y="359291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전화기 아이콘 일러스트 | Canva">
              <a:extLst>
                <a:ext uri="{FF2B5EF4-FFF2-40B4-BE49-F238E27FC236}">
                  <a16:creationId xmlns:a16="http://schemas.microsoft.com/office/drawing/2014/main" id="{BA0B3BAC-97A7-71F7-B23A-722891E67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00" y="3574911"/>
              <a:ext cx="38223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EF412C90-1A1F-8A84-FF2C-C2F71F019F46}"/>
              </a:ext>
            </a:extLst>
          </p:cNvPr>
          <p:cNvSpPr/>
          <p:nvPr/>
        </p:nvSpPr>
        <p:spPr>
          <a:xfrm rot="5400000">
            <a:off x="6008204" y="6205460"/>
            <a:ext cx="175590" cy="596091"/>
          </a:xfrm>
          <a:prstGeom prst="chevron">
            <a:avLst>
              <a:gd name="adj" fmla="val 12362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F5CDF-B915-565C-4462-E39DA9DB35FD}"/>
              </a:ext>
            </a:extLst>
          </p:cNvPr>
          <p:cNvSpPr txBox="1"/>
          <p:nvPr/>
        </p:nvSpPr>
        <p:spPr>
          <a:xfrm>
            <a:off x="5692683" y="608233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SCROLL</a:t>
            </a:r>
            <a:endParaRPr lang="ko-KR" altLang="en-US" sz="14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951692-D818-F2BA-8B4E-D5B81F9A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5" y="114943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🇰🇷 Flag: South Korea Emoji">
            <a:extLst>
              <a:ext uri="{FF2B5EF4-FFF2-40B4-BE49-F238E27FC236}">
                <a16:creationId xmlns:a16="http://schemas.microsoft.com/office/drawing/2014/main" id="{BEBBB691-42EA-6837-BF7F-96021460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t="33611" r="16875" b="34999"/>
          <a:stretch>
            <a:fillRect/>
          </a:stretch>
        </p:blipFill>
        <p:spPr bwMode="auto">
          <a:xfrm>
            <a:off x="11371904" y="781466"/>
            <a:ext cx="373291" cy="262010"/>
          </a:xfrm>
          <a:custGeom>
            <a:avLst/>
            <a:gdLst>
              <a:gd name="connsiteX0" fmla="*/ 0 w 3067050"/>
              <a:gd name="connsiteY0" fmla="*/ 0 h 2152740"/>
              <a:gd name="connsiteX1" fmla="*/ 3067050 w 3067050"/>
              <a:gd name="connsiteY1" fmla="*/ 0 h 2152740"/>
              <a:gd name="connsiteX2" fmla="*/ 3067050 w 3067050"/>
              <a:gd name="connsiteY2" fmla="*/ 2152740 h 2152740"/>
              <a:gd name="connsiteX3" fmla="*/ 0 w 3067050"/>
              <a:gd name="connsiteY3" fmla="*/ 2152740 h 215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2152740">
                <a:moveTo>
                  <a:pt x="0" y="0"/>
                </a:moveTo>
                <a:lnTo>
                  <a:pt x="3067050" y="0"/>
                </a:lnTo>
                <a:lnTo>
                  <a:pt x="3067050" y="2152740"/>
                </a:lnTo>
                <a:lnTo>
                  <a:pt x="0" y="21527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🇺🇸 Flag: United States Emoji">
            <a:extLst>
              <a:ext uri="{FF2B5EF4-FFF2-40B4-BE49-F238E27FC236}">
                <a16:creationId xmlns:a16="http://schemas.microsoft.com/office/drawing/2014/main" id="{85198423-7A5C-B081-696C-F8BD4956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34999" r="18991" b="34999"/>
          <a:stretch>
            <a:fillRect/>
          </a:stretch>
        </p:blipFill>
        <p:spPr bwMode="auto">
          <a:xfrm>
            <a:off x="11385195" y="1615393"/>
            <a:ext cx="360000" cy="253442"/>
          </a:xfrm>
          <a:custGeom>
            <a:avLst/>
            <a:gdLst>
              <a:gd name="connsiteX0" fmla="*/ 0 w 2922671"/>
              <a:gd name="connsiteY0" fmla="*/ 0 h 2057579"/>
              <a:gd name="connsiteX1" fmla="*/ 2922671 w 2922671"/>
              <a:gd name="connsiteY1" fmla="*/ 0 h 2057579"/>
              <a:gd name="connsiteX2" fmla="*/ 2922671 w 2922671"/>
              <a:gd name="connsiteY2" fmla="*/ 2057579 h 2057579"/>
              <a:gd name="connsiteX3" fmla="*/ 0 w 2922671"/>
              <a:gd name="connsiteY3" fmla="*/ 2057579 h 205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2671" h="2057579">
                <a:moveTo>
                  <a:pt x="0" y="0"/>
                </a:moveTo>
                <a:lnTo>
                  <a:pt x="2922671" y="0"/>
                </a:lnTo>
                <a:lnTo>
                  <a:pt x="2922671" y="2057579"/>
                </a:lnTo>
                <a:lnTo>
                  <a:pt x="0" y="205757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0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3BF73-1639-03C5-B88C-DAA49A38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A624A9-6DA8-2409-7604-B0486ECE8E07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2457B-2E78-EC5F-62C1-D77FEA46EE3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D82A5-1F02-00EF-5E56-E8D65E336988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78CDE-C0D6-102E-5625-B4BE92D8F019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CEB76-95D0-42FE-9A63-A894E3F77EF5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1DE89-EEB1-B711-5C9D-DA59DC77EC18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FEFA33A1-4736-6A52-3388-94314584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90E16B6-012D-D3F1-1ABD-CA0B0BF9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만화 영화, 인간의 얼굴, 망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FB4E60-4FD7-E2FD-90DF-72FCD7BA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1" b="99566" l="9096" r="89900">
                        <a14:foregroundMark x1="27121" y1="10243" x2="40960" y2="3602"/>
                        <a14:foregroundMark x1="40960" y1="3602" x2="54632" y2="4644"/>
                        <a14:foregroundMark x1="54632" y1="4644" x2="61942" y2="10634"/>
                        <a14:foregroundMark x1="12891" y1="88325" x2="9096" y2="98828"/>
                        <a14:foregroundMark x1="9096" y1="98828" x2="9263" y2="99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57299"/>
            <a:ext cx="3690938" cy="47454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8A920F-6690-0412-8156-FF3D4157D51A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DDEBD-AE1E-643E-818A-AFB4405F8E7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5E7B6-6A9D-6CC6-81DC-422CC8314D7D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FEEDC-9DC4-3267-895D-5B6D3975B6C0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2DCA4-F7C9-2734-7E67-7632EF012ACD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1EB4-9202-5C0B-A5A1-3B848FF7CE06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CDFF5D40-4863-B05D-4AA9-30446988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4A165749-26FC-907C-FD3E-F61D1A4FCBA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AB780D-BAC5-8C4D-B0F6-882E904FFB2F}"/>
              </a:ext>
            </a:extLst>
          </p:cNvPr>
          <p:cNvSpPr txBox="1"/>
          <p:nvPr/>
        </p:nvSpPr>
        <p:spPr>
          <a:xfrm>
            <a:off x="7318737" y="147264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INTRODUCE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A4E8D-03AE-A572-5D0A-62F128CBB769}"/>
              </a:ext>
            </a:extLst>
          </p:cNvPr>
          <p:cNvSpPr txBox="1"/>
          <p:nvPr/>
        </p:nvSpPr>
        <p:spPr>
          <a:xfrm>
            <a:off x="7249006" y="234315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안녕하세요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홍태의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86A6D-4610-2069-E91E-F3442C421767}"/>
              </a:ext>
            </a:extLst>
          </p:cNvPr>
          <p:cNvSpPr txBox="1"/>
          <p:nvPr/>
        </p:nvSpPr>
        <p:spPr>
          <a:xfrm>
            <a:off x="6058776" y="2738842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웹페이지는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포트폴리오 및 이력서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본인에 대한 정보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FA30A-2DF8-CB92-5646-90569D13EE67}"/>
              </a:ext>
            </a:extLst>
          </p:cNvPr>
          <p:cNvSpPr txBox="1"/>
          <p:nvPr/>
        </p:nvSpPr>
        <p:spPr>
          <a:xfrm>
            <a:off x="6207054" y="313453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프론트앤드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개발자로서 웹으로 제작해보게 되었습니다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D611F-6D3C-DB0A-35A3-855ACA65780E}"/>
              </a:ext>
            </a:extLst>
          </p:cNvPr>
          <p:cNvSpPr txBox="1"/>
          <p:nvPr/>
        </p:nvSpPr>
        <p:spPr>
          <a:xfrm>
            <a:off x="6238313" y="353022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웹 페이지를 구경하면서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버그 및 오류가 발생할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83635F-3F57-52A7-53D3-BD1EDB5CAD1E}"/>
              </a:ext>
            </a:extLst>
          </p:cNvPr>
          <p:cNvSpPr txBox="1"/>
          <p:nvPr/>
        </p:nvSpPr>
        <p:spPr>
          <a:xfrm>
            <a:off x="5993854" y="39259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아래 입력을 통해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어떠한 오류가 발생하였는지 작성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해주세요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677BBA-E1D7-260C-6BED-475BC55DDB5A}"/>
              </a:ext>
            </a:extLst>
          </p:cNvPr>
          <p:cNvSpPr txBox="1"/>
          <p:nvPr/>
        </p:nvSpPr>
        <p:spPr>
          <a:xfrm>
            <a:off x="6076409" y="432161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또는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저에게 하고 싶은 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을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적어주시면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읽어보겠습니다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AB2403-56C3-0058-E680-C315726686A4}"/>
              </a:ext>
            </a:extLst>
          </p:cNvPr>
          <p:cNvGrpSpPr/>
          <p:nvPr/>
        </p:nvGrpSpPr>
        <p:grpSpPr>
          <a:xfrm>
            <a:off x="6029054" y="5031593"/>
            <a:ext cx="4680000" cy="468000"/>
            <a:chOff x="6029054" y="5031593"/>
            <a:chExt cx="4680000" cy="468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6D2A76F-F779-9469-5502-F04CD3F8B016}"/>
                </a:ext>
              </a:extLst>
            </p:cNvPr>
            <p:cNvSpPr/>
            <p:nvPr/>
          </p:nvSpPr>
          <p:spPr>
            <a:xfrm>
              <a:off x="6029054" y="5031593"/>
              <a:ext cx="4680000" cy="46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D36D98-8BC6-C5E5-0660-F20890CCB0D2}"/>
                </a:ext>
              </a:extLst>
            </p:cNvPr>
            <p:cNvSpPr txBox="1"/>
            <p:nvPr/>
          </p:nvSpPr>
          <p:spPr>
            <a:xfrm>
              <a:off x="6207054" y="5084262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CB608E-64FE-9702-8A58-FF535000855F}"/>
                </a:ext>
              </a:extLst>
            </p:cNvPr>
            <p:cNvSpPr/>
            <p:nvPr/>
          </p:nvSpPr>
          <p:spPr>
            <a:xfrm>
              <a:off x="10256966" y="5094840"/>
              <a:ext cx="360000" cy="36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Send Icons - Free SVG &amp; PNG Send Images - Noun Project">
              <a:extLst>
                <a:ext uri="{FF2B5EF4-FFF2-40B4-BE49-F238E27FC236}">
                  <a16:creationId xmlns:a16="http://schemas.microsoft.com/office/drawing/2014/main" id="{DB9F2123-8593-E346-0AFC-F2635EBF8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345278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38FC8E5-E358-2CAE-E783-65C055F8183B}"/>
              </a:ext>
            </a:extLst>
          </p:cNvPr>
          <p:cNvCxnSpPr>
            <a:cxnSpLocks/>
          </p:cNvCxnSpPr>
          <p:nvPr/>
        </p:nvCxnSpPr>
        <p:spPr>
          <a:xfrm>
            <a:off x="7405779" y="1981951"/>
            <a:ext cx="1951817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21D922-DCBE-FCA0-5886-F08D0E11C18E}"/>
              </a:ext>
            </a:extLst>
          </p:cNvPr>
          <p:cNvGrpSpPr/>
          <p:nvPr/>
        </p:nvGrpSpPr>
        <p:grpSpPr>
          <a:xfrm>
            <a:off x="6001501" y="5965891"/>
            <a:ext cx="4690274" cy="468000"/>
            <a:chOff x="6029054" y="5031593"/>
            <a:chExt cx="4690274" cy="4680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7497FA7-6B12-DBB9-A46A-0D6B1D041D88}"/>
                </a:ext>
              </a:extLst>
            </p:cNvPr>
            <p:cNvSpPr/>
            <p:nvPr/>
          </p:nvSpPr>
          <p:spPr>
            <a:xfrm>
              <a:off x="6029054" y="5031593"/>
              <a:ext cx="4680000" cy="46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46E5D6-74FC-8C8B-A916-7AFF79FBEE47}"/>
                </a:ext>
              </a:extLst>
            </p:cNvPr>
            <p:cNvSpPr txBox="1"/>
            <p:nvPr/>
          </p:nvSpPr>
          <p:spPr>
            <a:xfrm>
              <a:off x="6207054" y="5084262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여기에 입력해주세요</a:t>
              </a:r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0B0787C-65EC-581F-235A-E1A798E7257C}"/>
                </a:ext>
              </a:extLst>
            </p:cNvPr>
            <p:cNvSpPr/>
            <p:nvPr/>
          </p:nvSpPr>
          <p:spPr>
            <a:xfrm>
              <a:off x="9063139" y="5031593"/>
              <a:ext cx="1656189" cy="468000"/>
            </a:xfrm>
            <a:custGeom>
              <a:avLst/>
              <a:gdLst>
                <a:gd name="connsiteX0" fmla="*/ 37489 w 1656189"/>
                <a:gd name="connsiteY0" fmla="*/ 0 h 468000"/>
                <a:gd name="connsiteX1" fmla="*/ 1422189 w 1656189"/>
                <a:gd name="connsiteY1" fmla="*/ 0 h 468000"/>
                <a:gd name="connsiteX2" fmla="*/ 1656189 w 1656189"/>
                <a:gd name="connsiteY2" fmla="*/ 234000 h 468000"/>
                <a:gd name="connsiteX3" fmla="*/ 1422189 w 1656189"/>
                <a:gd name="connsiteY3" fmla="*/ 468000 h 468000"/>
                <a:gd name="connsiteX4" fmla="*/ 31748 w 1656189"/>
                <a:gd name="connsiteY4" fmla="*/ 468000 h 468000"/>
                <a:gd name="connsiteX5" fmla="*/ 18285 w 1656189"/>
                <a:gd name="connsiteY5" fmla="*/ 424629 h 468000"/>
                <a:gd name="connsiteX6" fmla="*/ 0 w 1656189"/>
                <a:gd name="connsiteY6" fmla="*/ 243247 h 468000"/>
                <a:gd name="connsiteX7" fmla="*/ 18285 w 1656189"/>
                <a:gd name="connsiteY7" fmla="*/ 61866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9" h="468000">
                  <a:moveTo>
                    <a:pt x="37489" y="0"/>
                  </a:moveTo>
                  <a:lnTo>
                    <a:pt x="1422189" y="0"/>
                  </a:lnTo>
                  <a:cubicBezTo>
                    <a:pt x="1551424" y="0"/>
                    <a:pt x="1656189" y="104765"/>
                    <a:pt x="1656189" y="234000"/>
                  </a:cubicBezTo>
                  <a:cubicBezTo>
                    <a:pt x="1656189" y="363235"/>
                    <a:pt x="1551424" y="468000"/>
                    <a:pt x="1422189" y="468000"/>
                  </a:cubicBezTo>
                  <a:lnTo>
                    <a:pt x="31748" y="468000"/>
                  </a:lnTo>
                  <a:lnTo>
                    <a:pt x="18285" y="424629"/>
                  </a:lnTo>
                  <a:cubicBezTo>
                    <a:pt x="6296" y="366041"/>
                    <a:pt x="0" y="305379"/>
                    <a:pt x="0" y="243247"/>
                  </a:cubicBezTo>
                  <a:cubicBezTo>
                    <a:pt x="0" y="181115"/>
                    <a:pt x="6296" y="120454"/>
                    <a:pt x="18285" y="618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Send Icons - Free SVG &amp; PNG Send Images - Noun Project">
              <a:extLst>
                <a:ext uri="{FF2B5EF4-FFF2-40B4-BE49-F238E27FC236}">
                  <a16:creationId xmlns:a16="http://schemas.microsoft.com/office/drawing/2014/main" id="{89E354C9-9B79-8E5E-53BD-A052A10E2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10345278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898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27320-DC9F-DC18-E89C-1A685DD0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아니메, 만화 영화, 인간의 얼굴, 망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0500E7-B8A7-1F34-128A-04CB4297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1" b="99566" l="9096" r="89900">
                        <a14:foregroundMark x1="27121" y1="10243" x2="40960" y2="3602"/>
                        <a14:foregroundMark x1="40960" y1="3602" x2="54632" y2="4644"/>
                        <a14:foregroundMark x1="54632" y1="4644" x2="61942" y2="10634"/>
                        <a14:foregroundMark x1="12891" y1="88325" x2="9096" y2="98828"/>
                        <a14:foregroundMark x1="9096" y1="98828" x2="9263" y2="99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57299"/>
            <a:ext cx="3690938" cy="47454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226DC6-68E2-C3DC-8E18-C477E8A52574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30C61-CE9B-764A-748E-6C36C6CB08E5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0C116-01AD-5882-06D4-4EF0368657CB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F7BA0-7BBC-89DF-B612-E893F183A2C4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4820C-0D74-236B-86CC-757EC1A1107E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9892F-A6B7-4B5A-AC94-3BF7A9E47126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8E5477C7-181B-321E-9C4E-0A77F5EE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351D2369-785F-4DFD-529B-C84678A5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507481-CE5E-F38F-154A-834A5E9F27D8}"/>
              </a:ext>
            </a:extLst>
          </p:cNvPr>
          <p:cNvSpPr txBox="1"/>
          <p:nvPr/>
        </p:nvSpPr>
        <p:spPr>
          <a:xfrm>
            <a:off x="7318737" y="147264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INTRODUCE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FA16F-A062-E404-0643-06B1957D1B91}"/>
              </a:ext>
            </a:extLst>
          </p:cNvPr>
          <p:cNvSpPr txBox="1"/>
          <p:nvPr/>
        </p:nvSpPr>
        <p:spPr>
          <a:xfrm>
            <a:off x="7249006" y="234315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안녕하세요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홍태의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입니다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6F080-93D3-7A49-7762-47CB60013CD5}"/>
              </a:ext>
            </a:extLst>
          </p:cNvPr>
          <p:cNvSpPr txBox="1"/>
          <p:nvPr/>
        </p:nvSpPr>
        <p:spPr>
          <a:xfrm>
            <a:off x="6058776" y="2738842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웹페이지는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포트폴리오 및 이력서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본인에 대한 정보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ADF46E-7158-EB85-C392-029EC375C3E5}"/>
              </a:ext>
            </a:extLst>
          </p:cNvPr>
          <p:cNvSpPr txBox="1"/>
          <p:nvPr/>
        </p:nvSpPr>
        <p:spPr>
          <a:xfrm>
            <a:off x="6207054" y="313453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프론트앤드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개발자로서 웹으로 제작해보게 되었습니다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27C35-C5FD-B283-0781-0D7B5A93717C}"/>
              </a:ext>
            </a:extLst>
          </p:cNvPr>
          <p:cNvSpPr txBox="1"/>
          <p:nvPr/>
        </p:nvSpPr>
        <p:spPr>
          <a:xfrm>
            <a:off x="6238313" y="353022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만약 웹 페이지를 구경하면서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버그 및 오류가 발생할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772B8-5856-9758-9012-423621187C7B}"/>
              </a:ext>
            </a:extLst>
          </p:cNvPr>
          <p:cNvSpPr txBox="1"/>
          <p:nvPr/>
        </p:nvSpPr>
        <p:spPr>
          <a:xfrm>
            <a:off x="5993854" y="39259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아래 입력을 통해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어떠한 오류가 발생하였는지 작성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해주세요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BE96C-2C8B-DAAB-C86B-5D51E9DD84AC}"/>
              </a:ext>
            </a:extLst>
          </p:cNvPr>
          <p:cNvSpPr txBox="1"/>
          <p:nvPr/>
        </p:nvSpPr>
        <p:spPr>
          <a:xfrm>
            <a:off x="6076409" y="432161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또는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저에게 하고 싶은 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을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적어주시면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읽어보겠습니다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  <a:sym typeface="Wingdings" panose="05000000000000000000" pitchFamily="2" charset="2"/>
              </a:rPr>
              <a:t>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AC8B62-FD77-7DEC-461B-2E92755F2716}"/>
              </a:ext>
            </a:extLst>
          </p:cNvPr>
          <p:cNvSpPr/>
          <p:nvPr/>
        </p:nvSpPr>
        <p:spPr>
          <a:xfrm>
            <a:off x="6029054" y="5031593"/>
            <a:ext cx="4680000" cy="46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F8B0F-8C9E-B4F8-7AD3-D315B1AA7BB6}"/>
              </a:ext>
            </a:extLst>
          </p:cNvPr>
          <p:cNvGrpSpPr/>
          <p:nvPr/>
        </p:nvGrpSpPr>
        <p:grpSpPr>
          <a:xfrm>
            <a:off x="7781084" y="5084262"/>
            <a:ext cx="1171956" cy="338554"/>
            <a:chOff x="7752509" y="5084262"/>
            <a:chExt cx="1171956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3BB0B-74F4-4396-FDE0-0AB415D2BC4D}"/>
                </a:ext>
              </a:extLst>
            </p:cNvPr>
            <p:cNvSpPr txBox="1"/>
            <p:nvPr/>
          </p:nvSpPr>
          <p:spPr>
            <a:xfrm>
              <a:off x="8042492" y="508426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전송 완료</a:t>
              </a:r>
              <a:r>
                <a:rPr lang="en-US" altLang="ko-KR" sz="16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!</a:t>
              </a:r>
              <a:endPara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30" name="그림 29" descr="Send Icons - Free SVG &amp; PNG Send Images - Noun Project">
              <a:extLst>
                <a:ext uri="{FF2B5EF4-FFF2-40B4-BE49-F238E27FC236}">
                  <a16:creationId xmlns:a16="http://schemas.microsoft.com/office/drawing/2014/main" id="{352C417E-17F8-7F2B-AC2B-CECCE51BC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1" t="18921" r="20202" b="18921"/>
            <a:stretch>
              <a:fillRect/>
            </a:stretch>
          </p:blipFill>
          <p:spPr bwMode="auto">
            <a:xfrm>
              <a:off x="7752509" y="5179212"/>
              <a:ext cx="183377" cy="191257"/>
            </a:xfrm>
            <a:custGeom>
              <a:avLst/>
              <a:gdLst>
                <a:gd name="connsiteX0" fmla="*/ 0 w 183377"/>
                <a:gd name="connsiteY0" fmla="*/ 0 h 191257"/>
                <a:gd name="connsiteX1" fmla="*/ 183377 w 183377"/>
                <a:gd name="connsiteY1" fmla="*/ 0 h 191257"/>
                <a:gd name="connsiteX2" fmla="*/ 183377 w 183377"/>
                <a:gd name="connsiteY2" fmla="*/ 191257 h 191257"/>
                <a:gd name="connsiteX3" fmla="*/ 0 w 183377"/>
                <a:gd name="connsiteY3" fmla="*/ 191257 h 19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377" h="191257">
                  <a:moveTo>
                    <a:pt x="0" y="0"/>
                  </a:moveTo>
                  <a:lnTo>
                    <a:pt x="183377" y="0"/>
                  </a:lnTo>
                  <a:lnTo>
                    <a:pt x="183377" y="191257"/>
                  </a:lnTo>
                  <a:lnTo>
                    <a:pt x="0" y="19125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185628-6CBA-9304-81B3-2FE49730C122}"/>
              </a:ext>
            </a:extLst>
          </p:cNvPr>
          <p:cNvCxnSpPr>
            <a:cxnSpLocks/>
          </p:cNvCxnSpPr>
          <p:nvPr/>
        </p:nvCxnSpPr>
        <p:spPr>
          <a:xfrm>
            <a:off x="7405779" y="1981951"/>
            <a:ext cx="1951817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1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B15A1-DCE5-D5AE-0FA7-4A6AC921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394161-AC6C-BD3C-6D6E-816C18DD385F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14E81-ECE5-0A56-0085-870BEA82EB1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79A7B-7585-06BA-5332-5867C4AE6F96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F3F00-5B2D-7DE8-E3D1-EE3E566F0902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F5738-A9C6-2BB9-909F-DB738DA811B1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EF3B-AF71-8C39-DF24-AEB78A44FAA0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06287B73-C4D9-F0EB-3BA6-200AE2F3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0344A22D-5448-4EF4-B3AE-31EA7B559D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0064FE0-56A4-5342-921E-0D75369FDF5E}"/>
              </a:ext>
            </a:extLst>
          </p:cNvPr>
          <p:cNvSpPr txBox="1"/>
          <p:nvPr/>
        </p:nvSpPr>
        <p:spPr>
          <a:xfrm>
            <a:off x="1727901" y="1521467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SKILLS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93969D0-633E-910E-2BCE-1359023720D9}"/>
              </a:ext>
            </a:extLst>
          </p:cNvPr>
          <p:cNvCxnSpPr>
            <a:cxnSpLocks/>
          </p:cNvCxnSpPr>
          <p:nvPr/>
        </p:nvCxnSpPr>
        <p:spPr>
          <a:xfrm>
            <a:off x="1833614" y="2249154"/>
            <a:ext cx="133821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8A633C0-8A99-20B6-B4B4-1E5D7DAFEFAC}"/>
              </a:ext>
            </a:extLst>
          </p:cNvPr>
          <p:cNvSpPr txBox="1"/>
          <p:nvPr/>
        </p:nvSpPr>
        <p:spPr>
          <a:xfrm>
            <a:off x="1771610" y="128626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경험해본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A5777E-C95D-8455-2CF4-9327F49F3FE7}"/>
              </a:ext>
            </a:extLst>
          </p:cNvPr>
          <p:cNvSpPr/>
          <p:nvPr/>
        </p:nvSpPr>
        <p:spPr>
          <a:xfrm>
            <a:off x="1833614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894C8A-5A58-5308-2813-974946A1A417}"/>
              </a:ext>
            </a:extLst>
          </p:cNvPr>
          <p:cNvSpPr/>
          <p:nvPr/>
        </p:nvSpPr>
        <p:spPr>
          <a:xfrm>
            <a:off x="5035456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106EC35-E7FC-2828-7067-A9ACC7348900}"/>
              </a:ext>
            </a:extLst>
          </p:cNvPr>
          <p:cNvSpPr/>
          <p:nvPr/>
        </p:nvSpPr>
        <p:spPr>
          <a:xfrm>
            <a:off x="8237299" y="2543175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Javascript 아이콘, 로고, 기호 – PNG, SVG 무료 다운로드">
            <a:extLst>
              <a:ext uri="{FF2B5EF4-FFF2-40B4-BE49-F238E27FC236}">
                <a16:creationId xmlns:a16="http://schemas.microsoft.com/office/drawing/2014/main" id="{5D362475-9657-FCBD-944C-3E40CB7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77" y="2709000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odejs icon - High-Quality Node js icon for Developers">
            <a:extLst>
              <a:ext uri="{FF2B5EF4-FFF2-40B4-BE49-F238E27FC236}">
                <a16:creationId xmlns:a16="http://schemas.microsoft.com/office/drawing/2014/main" id="{FBB27D0A-9B23-6FE3-F507-78CFB220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2595054"/>
            <a:ext cx="1012187" cy="1012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ython 아이콘, 로고, 기호 – PNG, SVG 무료 다운로드">
            <a:extLst>
              <a:ext uri="{FF2B5EF4-FFF2-40B4-BE49-F238E27FC236}">
                <a16:creationId xmlns:a16="http://schemas.microsoft.com/office/drawing/2014/main" id="{18954B75-AD9A-B848-76F7-5F1F9A00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2741148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E821B7-0811-35A4-9C18-D5011745E3F4}"/>
              </a:ext>
            </a:extLst>
          </p:cNvPr>
          <p:cNvSpPr/>
          <p:nvPr/>
        </p:nvSpPr>
        <p:spPr>
          <a:xfrm>
            <a:off x="1833614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4CD1CA6-B77F-11D0-31E8-9D279B550C6E}"/>
              </a:ext>
            </a:extLst>
          </p:cNvPr>
          <p:cNvSpPr/>
          <p:nvPr/>
        </p:nvSpPr>
        <p:spPr>
          <a:xfrm>
            <a:off x="5035456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51FAB-4575-4B19-9839-D230E9F2EC8D}"/>
              </a:ext>
            </a:extLst>
          </p:cNvPr>
          <p:cNvSpPr/>
          <p:nvPr/>
        </p:nvSpPr>
        <p:spPr>
          <a:xfrm>
            <a:off x="8237299" y="5261148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F9BB77-718E-082D-76B4-5BBD0667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5500822"/>
            <a:ext cx="625681" cy="557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AA6AEC28-E64A-61B8-1CEC-E0298C5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49" b="97571" l="4902" r="96569">
                        <a14:foregroundMark x1="47059" y1="12146" x2="44504" y2="16885"/>
                        <a14:foregroundMark x1="31632" y1="23548" x2="23529" y2="31579"/>
                        <a14:foregroundMark x1="40686" y1="14575" x2="37602" y2="17632"/>
                        <a14:foregroundMark x1="14548" y1="74774" x2="13725" y2="78947"/>
                        <a14:foregroundMark x1="24020" y1="26721" x2="22482" y2="34523"/>
                        <a14:foregroundMark x1="6863" y1="59514" x2="6863" y2="51822"/>
                        <a14:foregroundMark x1="10294" y1="41700" x2="10294" y2="41700"/>
                        <a14:foregroundMark x1="11224" y1="42972" x2="9314" y2="48178"/>
                        <a14:foregroundMark x1="13566" y1="36589" x2="12919" y2="38351"/>
                        <a14:foregroundMark x1="7843" y1="52227" x2="7843" y2="69231"/>
                        <a14:foregroundMark x1="6863" y1="56680" x2="8333" y2="72874"/>
                        <a14:foregroundMark x1="4902" y1="47773" x2="7843" y2="68016"/>
                        <a14:foregroundMark x1="47059" y1="4453" x2="47059" y2="4453"/>
                        <a14:foregroundMark x1="46339" y1="89600" x2="49510" y2="89879"/>
                        <a14:foregroundMark x1="26471" y1="87854" x2="36483" y2="88734"/>
                        <a14:foregroundMark x1="44153" y1="91343" x2="58333" y2="93522"/>
                        <a14:foregroundMark x1="37255" y1="90283" x2="38206" y2="90429"/>
                        <a14:foregroundMark x1="88416" y1="60873" x2="89216" y2="67611"/>
                        <a14:foregroundMark x1="96569" y1="57085" x2="96569" y2="57085"/>
                        <a14:foregroundMark x1="53922" y1="97571" x2="53922" y2="97571"/>
                        <a14:foregroundMark x1="18137" y1="39676" x2="15196" y2="42510"/>
                        <a14:foregroundMark x1="17157" y1="40081" x2="17157" y2="40081"/>
                        <a14:foregroundMark x1="15686" y1="40486" x2="20588" y2="37652"/>
                        <a14:foregroundMark x1="17157" y1="39676" x2="20588" y2="40891"/>
                        <a14:foregroundMark x1="63235" y1="23887" x2="63235" y2="23887"/>
                        <a14:backgroundMark x1="18765" y1="44599" x2="18627" y2="44939"/>
                        <a14:backgroundMark x1="28922" y1="40891" x2="22549" y2="58704"/>
                        <a14:backgroundMark x1="37255" y1="33603" x2="37255" y2="33603"/>
                        <a14:backgroundMark x1="34314" y1="31984" x2="34314" y2="31984"/>
                        <a14:backgroundMark x1="38235" y1="27935" x2="38235" y2="27935"/>
                        <a14:backgroundMark x1="40686" y1="25506" x2="40686" y2="25506"/>
                        <a14:backgroundMark x1="34804" y1="34818" x2="34804" y2="34818"/>
                        <a14:backgroundMark x1="35784" y1="74089" x2="28922" y2="45749"/>
                        <a14:backgroundMark x1="20588" y1="66397" x2="68137" y2="38866"/>
                        <a14:backgroundMark x1="72549" y1="38057" x2="70588" y2="59109"/>
                        <a14:backgroundMark x1="77941" y1="50202" x2="83333" y2="62348"/>
                        <a14:backgroundMark x1="79902" y1="44534" x2="79902" y2="44534"/>
                        <a14:backgroundMark x1="83333" y1="45749" x2="83333" y2="45749"/>
                        <a14:backgroundMark x1="76471" y1="37247" x2="83333" y2="53036"/>
                        <a14:backgroundMark x1="80392" y1="59109" x2="78431" y2="69636"/>
                        <a14:backgroundMark x1="68137" y1="31579" x2="78922" y2="27126"/>
                        <a14:backgroundMark x1="72059" y1="37652" x2="84314" y2="25506"/>
                        <a14:backgroundMark x1="77941" y1="30769" x2="71569" y2="42105"/>
                        <a14:backgroundMark x1="70588" y1="28340" x2="65686" y2="29150"/>
                        <a14:backgroundMark x1="43627" y1="31579" x2="30882" y2="41700"/>
                        <a14:backgroundMark x1="43627" y1="26721" x2="35294" y2="34818"/>
                        <a14:backgroundMark x1="44118" y1="23482" x2="39706" y2="29555"/>
                        <a14:backgroundMark x1="42157" y1="23077" x2="42157" y2="23077"/>
                        <a14:backgroundMark x1="42157" y1="22267" x2="42157" y2="22267"/>
                        <a14:backgroundMark x1="43137" y1="21053" x2="36765" y2="26721"/>
                        <a14:backgroundMark x1="18137" y1="55061" x2="21078" y2="74089"/>
                        <a14:backgroundMark x1="20779" y1="40706" x2="20565" y2="41096"/>
                        <a14:backgroundMark x1="22549" y1="39676" x2="30392" y2="34008"/>
                        <a14:backgroundMark x1="26961" y1="37652" x2="45588" y2="19028"/>
                        <a14:backgroundMark x1="25980" y1="38462" x2="22478" y2="39071"/>
                        <a14:backgroundMark x1="42157" y1="84211" x2="48529" y2="87854"/>
                        <a14:backgroundMark x1="45098" y1="86235" x2="46569" y2="89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36" y="5439862"/>
            <a:ext cx="510443" cy="61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it 아이콘, 로고, 기호 – PNG, SVG 무료 다운로드">
            <a:extLst>
              <a:ext uri="{FF2B5EF4-FFF2-40B4-BE49-F238E27FC236}">
                <a16:creationId xmlns:a16="http://schemas.microsoft.com/office/drawing/2014/main" id="{91A02504-E046-C9C8-E257-5928D5C0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92" y="5392201"/>
            <a:ext cx="710539" cy="710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TextBox 4107">
            <a:extLst>
              <a:ext uri="{FF2B5EF4-FFF2-40B4-BE49-F238E27FC236}">
                <a16:creationId xmlns:a16="http://schemas.microsoft.com/office/drawing/2014/main" id="{814D4195-2437-1035-D2A2-0744EE9B6134}"/>
              </a:ext>
            </a:extLst>
          </p:cNvPr>
          <p:cNvSpPr txBox="1"/>
          <p:nvPr/>
        </p:nvSpPr>
        <p:spPr>
          <a:xfrm>
            <a:off x="1969848" y="3555362"/>
            <a:ext cx="118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PYTHON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B98EDB98-069A-E5C2-631B-FF4552F67EB8}"/>
              </a:ext>
            </a:extLst>
          </p:cNvPr>
          <p:cNvSpPr txBox="1"/>
          <p:nvPr/>
        </p:nvSpPr>
        <p:spPr>
          <a:xfrm>
            <a:off x="5163732" y="3555362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JavaScript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7C253DD4-CEAC-D896-EA36-5EBBB82E4865}"/>
              </a:ext>
            </a:extLst>
          </p:cNvPr>
          <p:cNvSpPr txBox="1"/>
          <p:nvPr/>
        </p:nvSpPr>
        <p:spPr>
          <a:xfrm>
            <a:off x="8384092" y="3553280"/>
            <a:ext cx="104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Node.js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25F00DFB-E35B-9701-7386-0DD67F7777EA}"/>
              </a:ext>
            </a:extLst>
          </p:cNvPr>
          <p:cNvSpPr txBox="1"/>
          <p:nvPr/>
        </p:nvSpPr>
        <p:spPr>
          <a:xfrm>
            <a:off x="1969848" y="6236614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React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2" name="TextBox 4111">
            <a:extLst>
              <a:ext uri="{FF2B5EF4-FFF2-40B4-BE49-F238E27FC236}">
                <a16:creationId xmlns:a16="http://schemas.microsoft.com/office/drawing/2014/main" id="{ABCA774D-BFBD-6342-B2EB-35806D8352B2}"/>
              </a:ext>
            </a:extLst>
          </p:cNvPr>
          <p:cNvSpPr txBox="1"/>
          <p:nvPr/>
        </p:nvSpPr>
        <p:spPr>
          <a:xfrm>
            <a:off x="5163732" y="6236614"/>
            <a:ext cx="106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Pytorch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3" name="TextBox 4112">
            <a:extLst>
              <a:ext uri="{FF2B5EF4-FFF2-40B4-BE49-F238E27FC236}">
                <a16:creationId xmlns:a16="http://schemas.microsoft.com/office/drawing/2014/main" id="{E58D46D4-3EF2-9C8B-3CC0-6937D08B25DB}"/>
              </a:ext>
            </a:extLst>
          </p:cNvPr>
          <p:cNvSpPr txBox="1"/>
          <p:nvPr/>
        </p:nvSpPr>
        <p:spPr>
          <a:xfrm>
            <a:off x="8384092" y="6234532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Git / GitHub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15" name="TextBox 4114">
            <a:extLst>
              <a:ext uri="{FF2B5EF4-FFF2-40B4-BE49-F238E27FC236}">
                <a16:creationId xmlns:a16="http://schemas.microsoft.com/office/drawing/2014/main" id="{4341D069-CDC2-769F-5828-1605AA8488AD}"/>
              </a:ext>
            </a:extLst>
          </p:cNvPr>
          <p:cNvSpPr txBox="1"/>
          <p:nvPr/>
        </p:nvSpPr>
        <p:spPr>
          <a:xfrm>
            <a:off x="1993893" y="3921063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 데이터 분석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변환을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6" name="TextBox 4115">
            <a:extLst>
              <a:ext uri="{FF2B5EF4-FFF2-40B4-BE49-F238E27FC236}">
                <a16:creationId xmlns:a16="http://schemas.microsoft.com/office/drawing/2014/main" id="{372F9AFB-1306-FD95-D26F-A3C581FB9F9B}"/>
              </a:ext>
            </a:extLst>
          </p:cNvPr>
          <p:cNvSpPr txBox="1"/>
          <p:nvPr/>
        </p:nvSpPr>
        <p:spPr>
          <a:xfrm>
            <a:off x="5187777" y="3921063"/>
            <a:ext cx="225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동적 구현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비동기 통신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7" name="TextBox 4116">
            <a:extLst>
              <a:ext uri="{FF2B5EF4-FFF2-40B4-BE49-F238E27FC236}">
                <a16:creationId xmlns:a16="http://schemas.microsoft.com/office/drawing/2014/main" id="{5BA41D41-0A48-5B2D-FF13-90C0B1FFBAF6}"/>
              </a:ext>
            </a:extLst>
          </p:cNvPr>
          <p:cNvSpPr txBox="1"/>
          <p:nvPr/>
        </p:nvSpPr>
        <p:spPr>
          <a:xfrm>
            <a:off x="8408137" y="3918981"/>
            <a:ext cx="1643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사이드 로직 구현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실시간 데이터 처리를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8" name="TextBox 4117">
            <a:extLst>
              <a:ext uri="{FF2B5EF4-FFF2-40B4-BE49-F238E27FC236}">
                <a16:creationId xmlns:a16="http://schemas.microsoft.com/office/drawing/2014/main" id="{50ABA9C7-45D6-63FC-0176-19447D452711}"/>
              </a:ext>
            </a:extLst>
          </p:cNvPr>
          <p:cNvSpPr txBox="1"/>
          <p:nvPr/>
        </p:nvSpPr>
        <p:spPr>
          <a:xfrm>
            <a:off x="1993893" y="6614627"/>
            <a:ext cx="1858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컴포넌트 기반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상태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구축을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2D0FDC8B-AA72-6976-5DEE-B73FDFDCAEFB}"/>
              </a:ext>
            </a:extLst>
          </p:cNvPr>
          <p:cNvSpPr txBox="1"/>
          <p:nvPr/>
        </p:nvSpPr>
        <p:spPr>
          <a:xfrm>
            <a:off x="5187777" y="6614627"/>
            <a:ext cx="196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Transformer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모델을 이용한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학습 및 예측을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20" name="TextBox 4119">
            <a:extLst>
              <a:ext uri="{FF2B5EF4-FFF2-40B4-BE49-F238E27FC236}">
                <a16:creationId xmlns:a16="http://schemas.microsoft.com/office/drawing/2014/main" id="{7397783F-C5A8-D4F5-AA36-B217E70AB55A}"/>
              </a:ext>
            </a:extLst>
          </p:cNvPr>
          <p:cNvSpPr txBox="1"/>
          <p:nvPr/>
        </p:nvSpPr>
        <p:spPr>
          <a:xfrm>
            <a:off x="8408137" y="6612545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버전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팀 협업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코드 리뷰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이슈 확인을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92AE5-CB28-14D0-26CC-C3966021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9CC173-71DC-CC1B-DBB4-DD5A290404BD}"/>
              </a:ext>
            </a:extLst>
          </p:cNvPr>
          <p:cNvSpPr/>
          <p:nvPr/>
        </p:nvSpPr>
        <p:spPr>
          <a:xfrm>
            <a:off x="1841312" y="1322809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3930CE-FEB7-A426-3134-11F8D2755B82}"/>
              </a:ext>
            </a:extLst>
          </p:cNvPr>
          <p:cNvSpPr/>
          <p:nvPr/>
        </p:nvSpPr>
        <p:spPr>
          <a:xfrm>
            <a:off x="5043154" y="131867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9962A6-B1C1-08BC-07A8-E2079EB461AB}"/>
              </a:ext>
            </a:extLst>
          </p:cNvPr>
          <p:cNvSpPr/>
          <p:nvPr/>
        </p:nvSpPr>
        <p:spPr>
          <a:xfrm>
            <a:off x="8244997" y="1322809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4" descr="AWS] EC2란 무엇인가. AWS 뿌시기 4탄은 AWS에서 가장 핵심 서비스라고 할 수 있는… | by seoyeon hwang |  Medium">
            <a:extLst>
              <a:ext uri="{FF2B5EF4-FFF2-40B4-BE49-F238E27FC236}">
                <a16:creationId xmlns:a16="http://schemas.microsoft.com/office/drawing/2014/main" id="{F0F091D6-2F18-1804-A3A4-4518F687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85" y="1468326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Amazon Translate - Overview (O11) | OutSystems">
            <a:extLst>
              <a:ext uri="{FF2B5EF4-FFF2-40B4-BE49-F238E27FC236}">
                <a16:creationId xmlns:a16="http://schemas.microsoft.com/office/drawing/2014/main" id="{CE5C6575-27A3-95A7-FAF9-B872DDC5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60" y="1468326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F9C51A-3160-15F6-3992-B4851A1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475" y="1468326"/>
            <a:ext cx="720000" cy="72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66C258-24D1-0416-39F0-180C624A1C52}"/>
              </a:ext>
            </a:extLst>
          </p:cNvPr>
          <p:cNvSpPr/>
          <p:nvPr/>
        </p:nvSpPr>
        <p:spPr>
          <a:xfrm>
            <a:off x="1841312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54D939-C670-768B-55DD-84A47D2D6296}"/>
              </a:ext>
            </a:extLst>
          </p:cNvPr>
          <p:cNvSpPr/>
          <p:nvPr/>
        </p:nvSpPr>
        <p:spPr>
          <a:xfrm>
            <a:off x="5043154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F74F89-D3A3-9D30-B9D0-D4110B8467F8}"/>
              </a:ext>
            </a:extLst>
          </p:cNvPr>
          <p:cNvSpPr/>
          <p:nvPr/>
        </p:nvSpPr>
        <p:spPr>
          <a:xfrm>
            <a:off x="8244997" y="4021523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E6F7D1-F930-8C7A-FF30-86B981E686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195475" y="4191092"/>
            <a:ext cx="720000" cy="720000"/>
          </a:xfrm>
          <a:prstGeom prst="rect">
            <a:avLst/>
          </a:prstGeom>
        </p:spPr>
      </p:pic>
      <p:pic>
        <p:nvPicPr>
          <p:cNvPr id="32" name="Picture 22" descr="HuggingFace Logo Free Download SVG, ... · LobeHub">
            <a:extLst>
              <a:ext uri="{FF2B5EF4-FFF2-40B4-BE49-F238E27FC236}">
                <a16:creationId xmlns:a16="http://schemas.microsoft.com/office/drawing/2014/main" id="{9A6270A8-14EB-E3E6-7463-FBA78DF6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3" y="4191092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Ubuntu - 소셜 미디어 및 로고 아이콘">
            <a:extLst>
              <a:ext uri="{FF2B5EF4-FFF2-40B4-BE49-F238E27FC236}">
                <a16:creationId xmlns:a16="http://schemas.microsoft.com/office/drawing/2014/main" id="{96ED0F0D-FA93-615A-8935-18840033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85" y="4191092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9F773EDC-64FC-7837-D35F-731F1D8EF90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771660-F4A9-A67B-119E-3B088FBE2C37}"/>
              </a:ext>
            </a:extLst>
          </p:cNvPr>
          <p:cNvSpPr txBox="1"/>
          <p:nvPr/>
        </p:nvSpPr>
        <p:spPr>
          <a:xfrm>
            <a:off x="1969848" y="2277701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EC2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76DDA3-5126-AF07-058A-423DD00640E6}"/>
              </a:ext>
            </a:extLst>
          </p:cNvPr>
          <p:cNvSpPr txBox="1"/>
          <p:nvPr/>
        </p:nvSpPr>
        <p:spPr>
          <a:xfrm>
            <a:off x="5163732" y="2277701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DynamoDB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C8B7FE-213C-2689-36FE-6AE7ED5F5E69}"/>
              </a:ext>
            </a:extLst>
          </p:cNvPr>
          <p:cNvSpPr txBox="1"/>
          <p:nvPr/>
        </p:nvSpPr>
        <p:spPr>
          <a:xfrm>
            <a:off x="8384092" y="2275619"/>
            <a:ext cx="178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AWS Translate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E5A78-E5D3-C21F-0E3F-E9A5A9FBDC3E}"/>
              </a:ext>
            </a:extLst>
          </p:cNvPr>
          <p:cNvSpPr txBox="1"/>
          <p:nvPr/>
        </p:nvSpPr>
        <p:spPr>
          <a:xfrm>
            <a:off x="1993893" y="2643402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pm2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이용한 봇 운영을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7D4712-C310-723A-F9D0-D861A460C9B1}"/>
              </a:ext>
            </a:extLst>
          </p:cNvPr>
          <p:cNvSpPr txBox="1"/>
          <p:nvPr/>
        </p:nvSpPr>
        <p:spPr>
          <a:xfrm>
            <a:off x="5187777" y="2643402"/>
            <a:ext cx="2042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AWS NoSQL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중 하나로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빠른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전송 및 확인이 필요하여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F73583-7DA5-4DB3-2487-D411B334B29D}"/>
              </a:ext>
            </a:extLst>
          </p:cNvPr>
          <p:cNvSpPr txBox="1"/>
          <p:nvPr/>
        </p:nvSpPr>
        <p:spPr>
          <a:xfrm>
            <a:off x="8408137" y="2641320"/>
            <a:ext cx="2289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API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이용한 번역을 수행하고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해당 결과를 이용한 서비스를 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운영하기 위하여 사용해보았습니다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574D84-B136-3570-05DA-EFF0B33454CC}"/>
              </a:ext>
            </a:extLst>
          </p:cNvPr>
          <p:cNvSpPr txBox="1"/>
          <p:nvPr/>
        </p:nvSpPr>
        <p:spPr>
          <a:xfrm>
            <a:off x="1969848" y="5011691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Ubuntu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B137D2-AED6-A5C7-902C-DA7FC7E75DC2}"/>
              </a:ext>
            </a:extLst>
          </p:cNvPr>
          <p:cNvSpPr txBox="1"/>
          <p:nvPr/>
        </p:nvSpPr>
        <p:spPr>
          <a:xfrm>
            <a:off x="5163732" y="5011691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OpenAI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2C412-F39C-1B4E-88DD-B387D9C0B04C}"/>
              </a:ext>
            </a:extLst>
          </p:cNvPr>
          <p:cNvSpPr txBox="1"/>
          <p:nvPr/>
        </p:nvSpPr>
        <p:spPr>
          <a:xfrm>
            <a:off x="8384092" y="5009609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Hugging Face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88AB1C-3C28-4390-5099-2B4CB0F401E0}"/>
              </a:ext>
            </a:extLst>
          </p:cNvPr>
          <p:cNvSpPr txBox="1"/>
          <p:nvPr/>
        </p:nvSpPr>
        <p:spPr>
          <a:xfrm>
            <a:off x="1993893" y="5377392"/>
            <a:ext cx="2393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EC2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에서 사용한 리눅스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디스트로로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서버 구축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및 배포 작업을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51F717-5E4E-457B-8A9B-E7A24AEDC2C0}"/>
              </a:ext>
            </a:extLst>
          </p:cNvPr>
          <p:cNvSpPr txBox="1"/>
          <p:nvPr/>
        </p:nvSpPr>
        <p:spPr>
          <a:xfrm>
            <a:off x="5187777" y="5377392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GPT-4o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API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를 이용하여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챗봇을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구현하였으며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프롬프트 작성과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비용 관리 등을 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6B93A9-B28D-2A3A-418D-ACDAD82F9806}"/>
              </a:ext>
            </a:extLst>
          </p:cNvPr>
          <p:cNvSpPr txBox="1"/>
          <p:nvPr/>
        </p:nvSpPr>
        <p:spPr>
          <a:xfrm>
            <a:off x="8408137" y="5375310"/>
            <a:ext cx="2361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LLM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처리 모델 활용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 </a:t>
            </a:r>
            <a:r>
              <a:rPr lang="ko-KR" alt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파인튜닝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다른 유저가 만든 모델을 사용해보고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싶어 이용해보았습니다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8BEC26-C532-ADC9-5B37-35E699EFA38F}"/>
              </a:ext>
            </a:extLst>
          </p:cNvPr>
          <p:cNvSpPr/>
          <p:nvPr/>
        </p:nvSpPr>
        <p:spPr>
          <a:xfrm>
            <a:off x="1833614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29C9EA5-7ADA-3466-ECD4-A1DFF2C54020}"/>
              </a:ext>
            </a:extLst>
          </p:cNvPr>
          <p:cNvSpPr/>
          <p:nvPr/>
        </p:nvSpPr>
        <p:spPr>
          <a:xfrm>
            <a:off x="5035456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D73C19-265D-5E35-155D-BC2513EB096F}"/>
              </a:ext>
            </a:extLst>
          </p:cNvPr>
          <p:cNvSpPr/>
          <p:nvPr/>
        </p:nvSpPr>
        <p:spPr>
          <a:xfrm>
            <a:off x="8237299" y="-1384177"/>
            <a:ext cx="2520000" cy="25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1B1786F2-8B9B-A925-0E34-5BF8209D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87" y="-1144503"/>
            <a:ext cx="625681" cy="557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>
            <a:extLst>
              <a:ext uri="{FF2B5EF4-FFF2-40B4-BE49-F238E27FC236}">
                <a16:creationId xmlns:a16="http://schemas.microsoft.com/office/drawing/2014/main" id="{C332B73A-21F7-B2EC-A288-9DBEF3512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49" b="97571" l="4902" r="96569">
                        <a14:foregroundMark x1="47059" y1="12146" x2="44504" y2="16885"/>
                        <a14:foregroundMark x1="31632" y1="23548" x2="23529" y2="31579"/>
                        <a14:foregroundMark x1="40686" y1="14575" x2="37602" y2="17632"/>
                        <a14:foregroundMark x1="14548" y1="74774" x2="13725" y2="78947"/>
                        <a14:foregroundMark x1="24020" y1="26721" x2="22482" y2="34523"/>
                        <a14:foregroundMark x1="6863" y1="59514" x2="6863" y2="51822"/>
                        <a14:foregroundMark x1="10294" y1="41700" x2="10294" y2="41700"/>
                        <a14:foregroundMark x1="11224" y1="42972" x2="9314" y2="48178"/>
                        <a14:foregroundMark x1="13566" y1="36589" x2="12919" y2="38351"/>
                        <a14:foregroundMark x1="7843" y1="52227" x2="7843" y2="69231"/>
                        <a14:foregroundMark x1="6863" y1="56680" x2="8333" y2="72874"/>
                        <a14:foregroundMark x1="4902" y1="47773" x2="7843" y2="68016"/>
                        <a14:foregroundMark x1="47059" y1="4453" x2="47059" y2="4453"/>
                        <a14:foregroundMark x1="46339" y1="89600" x2="49510" y2="89879"/>
                        <a14:foregroundMark x1="26471" y1="87854" x2="36483" y2="88734"/>
                        <a14:foregroundMark x1="44153" y1="91343" x2="58333" y2="93522"/>
                        <a14:foregroundMark x1="37255" y1="90283" x2="38206" y2="90429"/>
                        <a14:foregroundMark x1="88416" y1="60873" x2="89216" y2="67611"/>
                        <a14:foregroundMark x1="96569" y1="57085" x2="96569" y2="57085"/>
                        <a14:foregroundMark x1="53922" y1="97571" x2="53922" y2="97571"/>
                        <a14:foregroundMark x1="18137" y1="39676" x2="15196" y2="42510"/>
                        <a14:foregroundMark x1="17157" y1="40081" x2="17157" y2="40081"/>
                        <a14:foregroundMark x1="15686" y1="40486" x2="20588" y2="37652"/>
                        <a14:foregroundMark x1="17157" y1="39676" x2="20588" y2="40891"/>
                        <a14:foregroundMark x1="63235" y1="23887" x2="63235" y2="23887"/>
                        <a14:backgroundMark x1="18765" y1="44599" x2="18627" y2="44939"/>
                        <a14:backgroundMark x1="28922" y1="40891" x2="22549" y2="58704"/>
                        <a14:backgroundMark x1="37255" y1="33603" x2="37255" y2="33603"/>
                        <a14:backgroundMark x1="34314" y1="31984" x2="34314" y2="31984"/>
                        <a14:backgroundMark x1="38235" y1="27935" x2="38235" y2="27935"/>
                        <a14:backgroundMark x1="40686" y1="25506" x2="40686" y2="25506"/>
                        <a14:backgroundMark x1="34804" y1="34818" x2="34804" y2="34818"/>
                        <a14:backgroundMark x1="35784" y1="74089" x2="28922" y2="45749"/>
                        <a14:backgroundMark x1="20588" y1="66397" x2="68137" y2="38866"/>
                        <a14:backgroundMark x1="72549" y1="38057" x2="70588" y2="59109"/>
                        <a14:backgroundMark x1="77941" y1="50202" x2="83333" y2="62348"/>
                        <a14:backgroundMark x1="79902" y1="44534" x2="79902" y2="44534"/>
                        <a14:backgroundMark x1="83333" y1="45749" x2="83333" y2="45749"/>
                        <a14:backgroundMark x1="76471" y1="37247" x2="83333" y2="53036"/>
                        <a14:backgroundMark x1="80392" y1="59109" x2="78431" y2="69636"/>
                        <a14:backgroundMark x1="68137" y1="31579" x2="78922" y2="27126"/>
                        <a14:backgroundMark x1="72059" y1="37652" x2="84314" y2="25506"/>
                        <a14:backgroundMark x1="77941" y1="30769" x2="71569" y2="42105"/>
                        <a14:backgroundMark x1="70588" y1="28340" x2="65686" y2="29150"/>
                        <a14:backgroundMark x1="43627" y1="31579" x2="30882" y2="41700"/>
                        <a14:backgroundMark x1="43627" y1="26721" x2="35294" y2="34818"/>
                        <a14:backgroundMark x1="44118" y1="23482" x2="39706" y2="29555"/>
                        <a14:backgroundMark x1="42157" y1="23077" x2="42157" y2="23077"/>
                        <a14:backgroundMark x1="42157" y1="22267" x2="42157" y2="22267"/>
                        <a14:backgroundMark x1="43137" y1="21053" x2="36765" y2="26721"/>
                        <a14:backgroundMark x1="18137" y1="55061" x2="21078" y2="74089"/>
                        <a14:backgroundMark x1="20779" y1="40706" x2="20565" y2="41096"/>
                        <a14:backgroundMark x1="22549" y1="39676" x2="30392" y2="34008"/>
                        <a14:backgroundMark x1="26961" y1="37652" x2="45588" y2="19028"/>
                        <a14:backgroundMark x1="25980" y1="38462" x2="22478" y2="39071"/>
                        <a14:backgroundMark x1="42157" y1="84211" x2="48529" y2="87854"/>
                        <a14:backgroundMark x1="45098" y1="86235" x2="46569" y2="89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36" y="-1205463"/>
            <a:ext cx="510443" cy="618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Git 아이콘, 로고, 기호 – PNG, SVG 무료 다운로드">
            <a:extLst>
              <a:ext uri="{FF2B5EF4-FFF2-40B4-BE49-F238E27FC236}">
                <a16:creationId xmlns:a16="http://schemas.microsoft.com/office/drawing/2014/main" id="{5AE3FC37-B3E7-4096-D955-8CA71868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92" y="-1253124"/>
            <a:ext cx="710539" cy="710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A13D0CF-A304-8ED7-3356-31828C214E46}"/>
              </a:ext>
            </a:extLst>
          </p:cNvPr>
          <p:cNvSpPr txBox="1"/>
          <p:nvPr/>
        </p:nvSpPr>
        <p:spPr>
          <a:xfrm>
            <a:off x="1969848" y="-408711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React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098" name="TextBox 4097">
            <a:extLst>
              <a:ext uri="{FF2B5EF4-FFF2-40B4-BE49-F238E27FC236}">
                <a16:creationId xmlns:a16="http://schemas.microsoft.com/office/drawing/2014/main" id="{55E0D595-5DCA-DF12-9FC2-7FB451E0ABEC}"/>
              </a:ext>
            </a:extLst>
          </p:cNvPr>
          <p:cNvSpPr txBox="1"/>
          <p:nvPr/>
        </p:nvSpPr>
        <p:spPr>
          <a:xfrm>
            <a:off x="5163732" y="-408711"/>
            <a:ext cx="106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Pytorch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336894C3-3FF8-4C02-7496-8A08741CA571}"/>
              </a:ext>
            </a:extLst>
          </p:cNvPr>
          <p:cNvSpPr txBox="1"/>
          <p:nvPr/>
        </p:nvSpPr>
        <p:spPr>
          <a:xfrm>
            <a:off x="8384092" y="-410793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Git / GitHub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FF10E33A-A66F-A0E9-D444-DCBCA9D1ACEF}"/>
              </a:ext>
            </a:extLst>
          </p:cNvPr>
          <p:cNvSpPr txBox="1"/>
          <p:nvPr/>
        </p:nvSpPr>
        <p:spPr>
          <a:xfrm>
            <a:off x="1993893" y="-30698"/>
            <a:ext cx="1858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컴포넌트 기반 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UI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개발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상태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SPA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구축을 위해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337B975B-BC67-59B2-869E-4685A5F7E7C3}"/>
              </a:ext>
            </a:extLst>
          </p:cNvPr>
          <p:cNvSpPr txBox="1"/>
          <p:nvPr/>
        </p:nvSpPr>
        <p:spPr>
          <a:xfrm>
            <a:off x="5187777" y="-30698"/>
            <a:ext cx="196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Transformer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모델을 이용한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데이터 학습 및 예측을 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구현하였습니다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958EA118-F3C4-2CB1-2A80-20FFFEC613D4}"/>
              </a:ext>
            </a:extLst>
          </p:cNvPr>
          <p:cNvSpPr txBox="1"/>
          <p:nvPr/>
        </p:nvSpPr>
        <p:spPr>
          <a:xfrm>
            <a:off x="8408137" y="-32780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버전 관리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팀 협업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코드 리뷰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이슈 확인을 위해 사용하였습니다</a:t>
            </a:r>
            <a:r>
              <a:rPr lang="en-US" altLang="ko-K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46F1CE-05EC-858B-7CDC-EAAFFE1E91EA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C67FE-7F6A-B72F-AEEF-0E0025BC51F7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0CD8B-70D5-BB58-F3C8-BAD3820CE36F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3ED18-D34F-76EC-5AA7-129252D442E5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663F1-E924-80D1-68CC-4522A55DF0E2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8D19-FD70-9378-6A50-0403A6F2B63B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FCD66D8E-9A50-EA9C-63AF-2B6F9CBA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A7521-9381-447B-DF5C-DD9C561C9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7FCE5D-6F6E-260B-6711-098997528575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6B36D-74AE-BEEC-9E1C-77E8F6A5D42A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C6C47-3A81-D7F5-1506-0B8835784F5E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34D8-005C-BAAB-88DD-B531A9B7937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54F9F-9EE4-63AC-1921-7AEC029B99D6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B17FE-E061-3332-EE64-90DE83C32088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CE36D584-2744-9D16-9453-DC96609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28C2C010-5E25-1F10-BB4A-1E5C07E7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61C6-D38C-8B87-0FA4-AA5324BDD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4A593D-B596-43F1-5578-51A8B652DB0D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AE027-3693-FCA5-5F27-53FDBC87D1D9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20907-0115-60C6-5F64-0C589CDF4085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8CA1-7860-B6EE-4647-8E38CAAE9A56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11516-212B-F3DA-A710-8563912F41A8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3B578-3F52-FC45-2ECA-70763E6EB745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D8BE3315-4599-0326-1F4B-9C04E2D13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67C651E6-D873-89BE-8CF6-9A5D1E9D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D00A2-14C5-6583-B787-E779CC71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032EFC-18AD-4BBD-C21C-8BDCEAD50728}"/>
              </a:ext>
            </a:extLst>
          </p:cNvPr>
          <p:cNvSpPr/>
          <p:nvPr/>
        </p:nvSpPr>
        <p:spPr>
          <a:xfrm>
            <a:off x="11308058" y="209550"/>
            <a:ext cx="504000" cy="4776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DC3F7-6F1F-AAC8-23DE-21C515EB4BF3}"/>
              </a:ext>
            </a:extLst>
          </p:cNvPr>
          <p:cNvSpPr txBox="1"/>
          <p:nvPr/>
        </p:nvSpPr>
        <p:spPr>
          <a:xfrm>
            <a:off x="7405779" y="31647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HOME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0B361-EB1D-C070-C3E8-C0C8500F35D7}"/>
              </a:ext>
            </a:extLst>
          </p:cNvPr>
          <p:cNvSpPr txBox="1"/>
          <p:nvPr/>
        </p:nvSpPr>
        <p:spPr>
          <a:xfrm>
            <a:off x="8042492" y="316477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ABOUT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90260-CCF0-18E4-A8E6-466D6AD77FEE}"/>
              </a:ext>
            </a:extLst>
          </p:cNvPr>
          <p:cNvSpPr txBox="1"/>
          <p:nvPr/>
        </p:nvSpPr>
        <p:spPr>
          <a:xfrm>
            <a:off x="8725692" y="31647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SKILLS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62F55-8F11-D30B-BF34-14489B0E6CA3}"/>
              </a:ext>
            </a:extLst>
          </p:cNvPr>
          <p:cNvSpPr txBox="1"/>
          <p:nvPr/>
        </p:nvSpPr>
        <p:spPr>
          <a:xfrm>
            <a:off x="9357596" y="316477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PORTFOLIO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723F0-6A37-C705-4EB5-A47DE8D88522}"/>
              </a:ext>
            </a:extLst>
          </p:cNvPr>
          <p:cNvSpPr txBox="1"/>
          <p:nvPr/>
        </p:nvSpPr>
        <p:spPr>
          <a:xfrm>
            <a:off x="10350688" y="316477"/>
            <a:ext cx="863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CONTACT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3" name="Picture 2" descr="글로벌 - 무료 편물개 아이콘">
            <a:extLst>
              <a:ext uri="{FF2B5EF4-FFF2-40B4-BE49-F238E27FC236}">
                <a16:creationId xmlns:a16="http://schemas.microsoft.com/office/drawing/2014/main" id="{4CE8A211-82C1-B0E5-89BF-4F429C38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981" y="316477"/>
            <a:ext cx="274154" cy="2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스크린샷, 디자인이(가) 표시된 사진">
            <a:extLst>
              <a:ext uri="{FF2B5EF4-FFF2-40B4-BE49-F238E27FC236}">
                <a16:creationId xmlns:a16="http://schemas.microsoft.com/office/drawing/2014/main" id="{DF855411-63AA-6A67-9D2F-B1688104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" y="299579"/>
            <a:ext cx="387656" cy="387656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810BE9BF-0586-DD2C-A099-46CAB9F46412}"/>
              </a:ext>
            </a:extLst>
          </p:cNvPr>
          <p:cNvGrpSpPr/>
          <p:nvPr/>
        </p:nvGrpSpPr>
        <p:grpSpPr>
          <a:xfrm>
            <a:off x="948000" y="2005523"/>
            <a:ext cx="10296000" cy="4536000"/>
            <a:chOff x="948000" y="2005523"/>
            <a:chExt cx="10296000" cy="4536000"/>
          </a:xfrm>
        </p:grpSpPr>
        <p:pic>
          <p:nvPicPr>
            <p:cNvPr id="54" name="그림 53" descr="스토리 핀 이미지">
              <a:extLst>
                <a:ext uri="{FF2B5EF4-FFF2-40B4-BE49-F238E27FC236}">
                  <a16:creationId xmlns:a16="http://schemas.microsoft.com/office/drawing/2014/main" id="{D27804F1-376E-9C9C-8016-BEBAF1C40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" t="1052" r="641" b="1052"/>
            <a:stretch>
              <a:fillRect/>
            </a:stretch>
          </p:blipFill>
          <p:spPr bwMode="auto">
            <a:xfrm>
              <a:off x="8670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20B0844-3FE8-FF37-29B8-8A0BD1690656}"/>
                </a:ext>
              </a:extLst>
            </p:cNvPr>
            <p:cNvSpPr/>
            <p:nvPr/>
          </p:nvSpPr>
          <p:spPr>
            <a:xfrm>
              <a:off x="3522000" y="2005523"/>
              <a:ext cx="2574000" cy="453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 descr="아니메, 의류, 만화 영화, 인간의 얼굴이(가) 표시된 사진">
              <a:extLst>
                <a:ext uri="{FF2B5EF4-FFF2-40B4-BE49-F238E27FC236}">
                  <a16:creationId xmlns:a16="http://schemas.microsoft.com/office/drawing/2014/main" id="{FAA7C6D0-976D-E100-E347-9170F6509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 r="40902"/>
            <a:stretch>
              <a:fillRect/>
            </a:stretch>
          </p:blipFill>
          <p:spPr>
            <a:xfrm>
              <a:off x="948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F6FD9D-1A94-19F1-DAB3-F825CB52458F}"/>
                </a:ext>
              </a:extLst>
            </p:cNvPr>
            <p:cNvSpPr/>
            <p:nvPr/>
          </p:nvSpPr>
          <p:spPr>
            <a:xfrm>
              <a:off x="948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1AF1CC-4DAE-A226-F48A-403704E3E0BE}"/>
                </a:ext>
              </a:extLst>
            </p:cNvPr>
            <p:cNvSpPr txBox="1"/>
            <p:nvPr/>
          </p:nvSpPr>
          <p:spPr>
            <a:xfrm>
              <a:off x="1743519" y="5929138"/>
              <a:ext cx="9829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언더순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4BB5CE-7021-7C2C-AF65-363A1F65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530" r="7530"/>
            <a:stretch>
              <a:fillRect/>
            </a:stretch>
          </p:blipFill>
          <p:spPr>
            <a:xfrm>
              <a:off x="3522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FFEAB05-B768-AC04-99A6-D8FE0B3C5362}"/>
                </a:ext>
              </a:extLst>
            </p:cNvPr>
            <p:cNvSpPr/>
            <p:nvPr/>
          </p:nvSpPr>
          <p:spPr>
            <a:xfrm>
              <a:off x="3522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 descr="비즈니스 영역으로 확대되는 스트리밍">
              <a:extLst>
                <a:ext uri="{FF2B5EF4-FFF2-40B4-BE49-F238E27FC236}">
                  <a16:creationId xmlns:a16="http://schemas.microsoft.com/office/drawing/2014/main" id="{5F0786B3-4D74-C4F4-EFB4-BDCD6C511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5" r="14955"/>
            <a:stretch>
              <a:fillRect/>
            </a:stretch>
          </p:blipFill>
          <p:spPr bwMode="auto">
            <a:xfrm>
              <a:off x="6096000" y="2005523"/>
              <a:ext cx="2574000" cy="4536000"/>
            </a:xfrm>
            <a:custGeom>
              <a:avLst/>
              <a:gdLst>
                <a:gd name="connsiteX0" fmla="*/ 0 w 2574000"/>
                <a:gd name="connsiteY0" fmla="*/ 0 h 4536000"/>
                <a:gd name="connsiteX1" fmla="*/ 2574000 w 2574000"/>
                <a:gd name="connsiteY1" fmla="*/ 0 h 4536000"/>
                <a:gd name="connsiteX2" fmla="*/ 2574000 w 2574000"/>
                <a:gd name="connsiteY2" fmla="*/ 4536000 h 4536000"/>
                <a:gd name="connsiteX3" fmla="*/ 0 w 2574000"/>
                <a:gd name="connsiteY3" fmla="*/ 4536000 h 453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4000" h="4536000">
                  <a:moveTo>
                    <a:pt x="0" y="0"/>
                  </a:moveTo>
                  <a:lnTo>
                    <a:pt x="2574000" y="0"/>
                  </a:lnTo>
                  <a:lnTo>
                    <a:pt x="2574000" y="4536000"/>
                  </a:lnTo>
                  <a:lnTo>
                    <a:pt x="0" y="453600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 descr="스크린샷, 다채로움, 그래픽, 라인이(가) 표시된 사진">
              <a:extLst>
                <a:ext uri="{FF2B5EF4-FFF2-40B4-BE49-F238E27FC236}">
                  <a16:creationId xmlns:a16="http://schemas.microsoft.com/office/drawing/2014/main" id="{CAD3A0BC-5C78-7624-A536-14FDC7DB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599" y="3622821"/>
              <a:ext cx="1164893" cy="130140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A505AD8-7891-1227-76D2-07756B6214F9}"/>
                </a:ext>
              </a:extLst>
            </p:cNvPr>
            <p:cNvSpPr/>
            <p:nvPr/>
          </p:nvSpPr>
          <p:spPr>
            <a:xfrm>
              <a:off x="6095999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2EB6DE-E8F8-F3B4-53DC-1F6EEDB406FF}"/>
                </a:ext>
              </a:extLst>
            </p:cNvPr>
            <p:cNvSpPr txBox="1"/>
            <p:nvPr/>
          </p:nvSpPr>
          <p:spPr>
            <a:xfrm>
              <a:off x="3899424" y="5929138"/>
              <a:ext cx="18191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POLYGLOT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0637EC-189A-EB1D-21CF-CD7767875CAA}"/>
                </a:ext>
              </a:extLst>
            </p:cNvPr>
            <p:cNvSpPr txBox="1"/>
            <p:nvPr/>
          </p:nvSpPr>
          <p:spPr>
            <a:xfrm>
              <a:off x="6503976" y="5929138"/>
              <a:ext cx="1758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CLOUMER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65FA88A-87A6-387C-5B17-7D162DFD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921" b="92574" l="9548" r="92965">
                          <a14:foregroundMark x1="11055" y1="27228" x2="11055" y2="27228"/>
                          <a14:foregroundMark x1="90955" y1="42079" x2="90955" y2="42079"/>
                          <a14:foregroundMark x1="82915" y1="21782" x2="87940" y2="22277"/>
                          <a14:foregroundMark x1="91457" y1="27228" x2="91457" y2="27228"/>
                          <a14:foregroundMark x1="91457" y1="34653" x2="91457" y2="34653"/>
                          <a14:foregroundMark x1="90955" y1="45545" x2="90955" y2="45545"/>
                          <a14:foregroundMark x1="91457" y1="54455" x2="91457" y2="54455"/>
                          <a14:foregroundMark x1="91457" y1="78218" x2="90955" y2="52970"/>
                          <a14:foregroundMark x1="16080" y1="90594" x2="16080" y2="90594"/>
                          <a14:foregroundMark x1="26633" y1="90594" x2="26633" y2="90594"/>
                          <a14:foregroundMark x1="25628" y1="87129" x2="25628" y2="87129"/>
                          <a14:foregroundMark x1="19598" y1="89109" x2="19598" y2="89109"/>
                          <a14:foregroundMark x1="12563" y1="91089" x2="12563" y2="91089"/>
                          <a14:foregroundMark x1="70854" y1="91089" x2="70854" y2="91089"/>
                          <a14:foregroundMark x1="76382" y1="86139" x2="76382" y2="86139"/>
                          <a14:foregroundMark x1="83920" y1="89109" x2="83920" y2="89109"/>
                          <a14:foregroundMark x1="88442" y1="90594" x2="88442" y2="90594"/>
                          <a14:foregroundMark x1="91960" y1="92079" x2="91960" y2="92079"/>
                          <a14:foregroundMark x1="92965" y1="93069" x2="92965" y2="93069"/>
                          <a14:foregroundMark x1="51256" y1="93069" x2="51256" y2="93069"/>
                          <a14:foregroundMark x1="52261" y1="7921" x2="52261" y2="7921"/>
                          <a14:foregroundMark x1="44221" y1="43069" x2="44221" y2="43069"/>
                          <a14:foregroundMark x1="59296" y1="42574" x2="59296" y2="42574"/>
                          <a14:foregroundMark x1="50754" y1="49505" x2="50754" y2="49505"/>
                          <a14:foregroundMark x1="52764" y1="56931" x2="52764" y2="56931"/>
                          <a14:foregroundMark x1="68844" y1="30198" x2="68844" y2="30198"/>
                          <a14:foregroundMark x1="69347" y1="31188" x2="69347" y2="31188"/>
                          <a14:foregroundMark x1="68844" y1="31188" x2="68844" y2="31188"/>
                          <a14:foregroundMark x1="69347" y1="30693" x2="69347" y2="30693"/>
                          <a14:foregroundMark x1="69347" y1="30693" x2="69347" y2="30693"/>
                          <a14:foregroundMark x1="69347" y1="30693" x2="69347" y2="30693"/>
                          <a14:foregroundMark x1="68970" y1="32178" x2="69849" y2="39109"/>
                          <a14:foregroundMark x1="68844" y1="31188" x2="68970" y2="32178"/>
                          <a14:foregroundMark x1="68342" y1="27228" x2="68844" y2="31188"/>
                          <a14:foregroundMark x1="49749" y1="49505" x2="49749" y2="49505"/>
                          <a14:foregroundMark x1="49749" y1="49505" x2="49749" y2="50378"/>
                          <a14:backgroundMark x1="51759" y1="48515" x2="51759" y2="48515"/>
                          <a14:backgroundMark x1="51256" y1="49010" x2="51256" y2="49010"/>
                          <a14:backgroundMark x1="54774" y1="56931" x2="54774" y2="56931"/>
                          <a14:backgroundMark x1="53769" y1="56436" x2="53769" y2="56436"/>
                          <a14:backgroundMark x1="52764" y1="56436" x2="52764" y2="56436"/>
                          <a14:backgroundMark x1="46231" y1="21287" x2="46231" y2="21287"/>
                          <a14:backgroundMark x1="36181" y1="26238" x2="36181" y2="26238"/>
                          <a14:backgroundMark x1="50251" y1="28218" x2="50251" y2="28218"/>
                          <a14:backgroundMark x1="63317" y1="22772" x2="63317" y2="22772"/>
                          <a14:backgroundMark x1="68342" y1="31188" x2="68342" y2="31188"/>
                          <a14:backgroundMark x1="68844" y1="32178" x2="68844" y2="32178"/>
                          <a14:backgroundMark x1="51256" y1="49505" x2="52261" y2="509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80038" y="3622821"/>
              <a:ext cx="1099331" cy="1115904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A24E492-7C27-0816-EABB-4505A5F1D2D2}"/>
                </a:ext>
              </a:extLst>
            </p:cNvPr>
            <p:cNvSpPr/>
            <p:nvPr/>
          </p:nvSpPr>
          <p:spPr>
            <a:xfrm>
              <a:off x="8670000" y="2005523"/>
              <a:ext cx="2574000" cy="4536000"/>
            </a:xfrm>
            <a:prstGeom prst="rect">
              <a:avLst/>
            </a:prstGeom>
            <a:gradFill>
              <a:gsLst>
                <a:gs pos="10000">
                  <a:schemeClr val="accent1">
                    <a:lumMod val="5000"/>
                    <a:lumOff val="95000"/>
                    <a:alpha val="0"/>
                  </a:schemeClr>
                </a:gs>
                <a:gs pos="90000">
                  <a:schemeClr val="tx1">
                    <a:alpha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D3DFC9-B5BA-3784-6653-ECC12ABF3DA2}"/>
                </a:ext>
              </a:extLst>
            </p:cNvPr>
            <p:cNvSpPr txBox="1"/>
            <p:nvPr/>
          </p:nvSpPr>
          <p:spPr>
            <a:xfrm>
              <a:off x="9548072" y="5929138"/>
              <a:ext cx="817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프리젠테이션 2 ExtraLight" pitchFamily="2" charset="-127"/>
                  <a:ea typeface="프리젠테이션 2 ExtraLight" pitchFamily="2" charset="-127"/>
                </a:rPr>
                <a:t>ROL</a:t>
              </a:r>
              <a:endParaRPr lang="ko-KR" altLang="en-US" sz="2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endParaRP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3C463C-E37F-4A0F-1E0E-FBF507B743CD}"/>
              </a:ext>
            </a:extLst>
          </p:cNvPr>
          <p:cNvCxnSpPr>
            <a:cxnSpLocks/>
          </p:cNvCxnSpPr>
          <p:nvPr/>
        </p:nvCxnSpPr>
        <p:spPr>
          <a:xfrm>
            <a:off x="5608043" y="1661013"/>
            <a:ext cx="975911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" name="TextBox 8191">
            <a:extLst>
              <a:ext uri="{FF2B5EF4-FFF2-40B4-BE49-F238E27FC236}">
                <a16:creationId xmlns:a16="http://schemas.microsoft.com/office/drawing/2014/main" id="{BD98C3E8-AAA2-C174-953E-8F13EC3DB1FF}"/>
              </a:ext>
            </a:extLst>
          </p:cNvPr>
          <p:cNvSpPr txBox="1"/>
          <p:nvPr/>
        </p:nvSpPr>
        <p:spPr>
          <a:xfrm>
            <a:off x="4554550" y="107623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MAIN PROJECT</a:t>
            </a:r>
            <a:endParaRPr lang="ko-KR" alt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94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723</Words>
  <Application>Microsoft Office PowerPoint</Application>
  <PresentationFormat>와이드스크린</PresentationFormat>
  <Paragraphs>261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프리젠테이션 2 ExtraLight</vt:lpstr>
      <vt:lpstr>프리젠테이션 4 Regular</vt:lpstr>
      <vt:lpstr>프리젠테이션 6 SemiBold</vt:lpstr>
      <vt:lpstr>프리젠테이션 8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태의 홍</dc:creator>
  <cp:lastModifiedBy>태의 홍</cp:lastModifiedBy>
  <cp:revision>21</cp:revision>
  <dcterms:created xsi:type="dcterms:W3CDTF">2025-07-04T16:17:55Z</dcterms:created>
  <dcterms:modified xsi:type="dcterms:W3CDTF">2025-07-05T18:48:53Z</dcterms:modified>
</cp:coreProperties>
</file>